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73" r:id="rId2"/>
    <p:sldId id="262" r:id="rId3"/>
    <p:sldId id="375" r:id="rId4"/>
    <p:sldId id="377" r:id="rId5"/>
    <p:sldId id="302" r:id="rId6"/>
    <p:sldId id="303" r:id="rId7"/>
    <p:sldId id="376" r:id="rId8"/>
    <p:sldId id="337" r:id="rId9"/>
    <p:sldId id="357" r:id="rId10"/>
    <p:sldId id="332" r:id="rId11"/>
    <p:sldId id="365" r:id="rId12"/>
    <p:sldId id="367" r:id="rId13"/>
    <p:sldId id="368" r:id="rId14"/>
    <p:sldId id="366" r:id="rId15"/>
    <p:sldId id="369" r:id="rId16"/>
    <p:sldId id="370" r:id="rId17"/>
    <p:sldId id="371" r:id="rId18"/>
    <p:sldId id="372" r:id="rId19"/>
    <p:sldId id="364" r:id="rId20"/>
    <p:sldId id="362" r:id="rId21"/>
    <p:sldId id="363" r:id="rId22"/>
    <p:sldId id="335" r:id="rId23"/>
    <p:sldId id="3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1" autoAdjust="0"/>
    <p:restoredTop sz="94660"/>
  </p:normalViewPr>
  <p:slideViewPr>
    <p:cSldViewPr>
      <p:cViewPr varScale="1">
        <p:scale>
          <a:sx n="106" d="100"/>
          <a:sy n="10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9EFE6-AF36-4E38-AD5A-E1712CC6CC72}" type="doc">
      <dgm:prSet loTypeId="urn:microsoft.com/office/officeart/2005/8/layout/vList2" loCatId="list" qsTypeId="urn:microsoft.com/office/officeart/2005/8/quickstyle/3d5" qsCatId="3D" csTypeId="urn:microsoft.com/office/officeart/2005/8/colors/accent1_2" csCatId="accent1"/>
      <dgm:spPr/>
      <dgm:t>
        <a:bodyPr/>
        <a:lstStyle/>
        <a:p>
          <a:pPr rtl="1"/>
          <a:endParaRPr lang="fa-IR"/>
        </a:p>
      </dgm:t>
    </dgm:pt>
    <dgm:pt modelId="{2F2563B1-F1A3-4D95-93BA-D6854C5704D4}">
      <dgm:prSet/>
      <dgm:spPr/>
      <dgm:t>
        <a:bodyPr/>
        <a:lstStyle/>
        <a:p>
          <a:pPr algn="ctr" rtl="1"/>
          <a:r>
            <a:rPr lang="fa-IR" dirty="0" smtClean="0">
              <a:cs typeface="B Titr" pitchFamily="2" charset="-78"/>
            </a:rPr>
            <a:t>اداره کل سازمان های مردم نهاد وزارت بهداشت</a:t>
          </a:r>
          <a:br>
            <a:rPr lang="fa-IR" dirty="0" smtClean="0">
              <a:cs typeface="B Titr" pitchFamily="2" charset="-78"/>
            </a:rPr>
          </a:br>
          <a:r>
            <a:rPr lang="fa-IR" dirty="0" smtClean="0">
              <a:solidFill>
                <a:schemeClr val="accent2">
                  <a:lumMod val="50000"/>
                </a:schemeClr>
              </a:solidFill>
              <a:cs typeface="B Titr" pitchFamily="2" charset="-78"/>
            </a:rPr>
            <a:t> اداره موسسات خیریه سلامت</a:t>
          </a:r>
          <a:endParaRPr lang="en-US" dirty="0">
            <a:solidFill>
              <a:schemeClr val="accent2">
                <a:lumMod val="50000"/>
              </a:schemeClr>
            </a:solidFill>
            <a:cs typeface="B Titr" pitchFamily="2" charset="-78"/>
          </a:endParaRPr>
        </a:p>
      </dgm:t>
    </dgm:pt>
    <dgm:pt modelId="{D34532CA-416A-47A7-9AF3-69C9B8F53FD7}" type="parTrans" cxnId="{3B1A5E66-A423-4BE6-88BB-C1F7A6B9F6A5}">
      <dgm:prSet/>
      <dgm:spPr/>
      <dgm:t>
        <a:bodyPr/>
        <a:lstStyle/>
        <a:p>
          <a:pPr rtl="1"/>
          <a:endParaRPr lang="fa-IR"/>
        </a:p>
      </dgm:t>
    </dgm:pt>
    <dgm:pt modelId="{C8E683B8-8C4E-460B-897B-905CF658B9A7}" type="sibTrans" cxnId="{3B1A5E66-A423-4BE6-88BB-C1F7A6B9F6A5}">
      <dgm:prSet/>
      <dgm:spPr/>
      <dgm:t>
        <a:bodyPr/>
        <a:lstStyle/>
        <a:p>
          <a:pPr rtl="1"/>
          <a:endParaRPr lang="fa-IR"/>
        </a:p>
      </dgm:t>
    </dgm:pt>
    <dgm:pt modelId="{9B28DCB6-3D1B-460B-A7A3-E55A5A4B4CFA}" type="pres">
      <dgm:prSet presAssocID="{4EF9EFE6-AF36-4E38-AD5A-E1712CC6CC72}" presName="linear" presStyleCnt="0">
        <dgm:presLayoutVars>
          <dgm:animLvl val="lvl"/>
          <dgm:resizeHandles val="exact"/>
        </dgm:presLayoutVars>
      </dgm:prSet>
      <dgm:spPr/>
      <dgm:t>
        <a:bodyPr/>
        <a:lstStyle/>
        <a:p>
          <a:pPr rtl="1"/>
          <a:endParaRPr lang="fa-IR"/>
        </a:p>
      </dgm:t>
    </dgm:pt>
    <dgm:pt modelId="{2B93B669-F09D-4EEF-A0DA-9A261C1BEAE9}" type="pres">
      <dgm:prSet presAssocID="{2F2563B1-F1A3-4D95-93BA-D6854C5704D4}" presName="parentText" presStyleLbl="node1" presStyleIdx="0" presStyleCnt="1">
        <dgm:presLayoutVars>
          <dgm:chMax val="0"/>
          <dgm:bulletEnabled val="1"/>
        </dgm:presLayoutVars>
      </dgm:prSet>
      <dgm:spPr/>
      <dgm:t>
        <a:bodyPr/>
        <a:lstStyle/>
        <a:p>
          <a:pPr rtl="1"/>
          <a:endParaRPr lang="fa-IR"/>
        </a:p>
      </dgm:t>
    </dgm:pt>
  </dgm:ptLst>
  <dgm:cxnLst>
    <dgm:cxn modelId="{3B1A5E66-A423-4BE6-88BB-C1F7A6B9F6A5}" srcId="{4EF9EFE6-AF36-4E38-AD5A-E1712CC6CC72}" destId="{2F2563B1-F1A3-4D95-93BA-D6854C5704D4}" srcOrd="0" destOrd="0" parTransId="{D34532CA-416A-47A7-9AF3-69C9B8F53FD7}" sibTransId="{C8E683B8-8C4E-460B-897B-905CF658B9A7}"/>
    <dgm:cxn modelId="{DB66028B-E6B7-4B2D-BA76-3433703AD3F7}" type="presOf" srcId="{4EF9EFE6-AF36-4E38-AD5A-E1712CC6CC72}" destId="{9B28DCB6-3D1B-460B-A7A3-E55A5A4B4CFA}" srcOrd="0" destOrd="0" presId="urn:microsoft.com/office/officeart/2005/8/layout/vList2"/>
    <dgm:cxn modelId="{75F813E1-843A-47CC-824D-114F52806045}" type="presOf" srcId="{2F2563B1-F1A3-4D95-93BA-D6854C5704D4}" destId="{2B93B669-F09D-4EEF-A0DA-9A261C1BEAE9}" srcOrd="0" destOrd="0" presId="urn:microsoft.com/office/officeart/2005/8/layout/vList2"/>
    <dgm:cxn modelId="{32B561FF-2D11-4B4A-B86F-7583B0049408}" type="presParOf" srcId="{9B28DCB6-3D1B-460B-A7A3-E55A5A4B4CFA}" destId="{2B93B669-F09D-4EEF-A0DA-9A261C1BEA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3B669-F09D-4EEF-A0DA-9A261C1BEAE9}">
      <dsp:nvSpPr>
        <dsp:cNvPr id="0" name=""/>
        <dsp:cNvSpPr/>
      </dsp:nvSpPr>
      <dsp:spPr>
        <a:xfrm>
          <a:off x="0" y="33158"/>
          <a:ext cx="5605996" cy="41277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1">
            <a:lnSpc>
              <a:spcPct val="90000"/>
            </a:lnSpc>
            <a:spcBef>
              <a:spcPct val="0"/>
            </a:spcBef>
            <a:spcAft>
              <a:spcPct val="35000"/>
            </a:spcAft>
          </a:pPr>
          <a:r>
            <a:rPr lang="fa-IR" sz="4200" kern="1200" dirty="0" smtClean="0">
              <a:cs typeface="B Titr" pitchFamily="2" charset="-78"/>
            </a:rPr>
            <a:t>اداره کل سازمان های مردم نهاد وزارت بهداشت</a:t>
          </a:r>
          <a:br>
            <a:rPr lang="fa-IR" sz="4200" kern="1200" dirty="0" smtClean="0">
              <a:cs typeface="B Titr" pitchFamily="2" charset="-78"/>
            </a:rPr>
          </a:br>
          <a:r>
            <a:rPr lang="fa-IR" sz="4200" kern="1200" dirty="0" smtClean="0">
              <a:solidFill>
                <a:schemeClr val="accent2">
                  <a:lumMod val="50000"/>
                </a:schemeClr>
              </a:solidFill>
              <a:cs typeface="B Titr" pitchFamily="2" charset="-78"/>
            </a:rPr>
            <a:t> اداره موسسات خیریه سلامت</a:t>
          </a:r>
          <a:endParaRPr lang="en-US" sz="4200" kern="1200" dirty="0">
            <a:solidFill>
              <a:schemeClr val="accent2">
                <a:lumMod val="50000"/>
              </a:schemeClr>
            </a:solidFill>
            <a:cs typeface="B Titr" pitchFamily="2" charset="-78"/>
          </a:endParaRPr>
        </a:p>
      </dsp:txBody>
      <dsp:txXfrm>
        <a:off x="201501" y="234659"/>
        <a:ext cx="5202994" cy="3724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93347-402B-404A-98E3-6D608D4D2002}" type="datetimeFigureOut">
              <a:rPr lang="en-US" smtClean="0"/>
              <a:pPr/>
              <a:t>9/11/2021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8DB89-EA86-4EF7-BB1E-EDECEB175261}" type="slidenum">
              <a:rPr lang="en-US" smtClean="0"/>
              <a:pPr/>
              <a:t>‹#›</a:t>
            </a:fld>
            <a:endParaRPr lang="en-US"/>
          </a:p>
        </p:txBody>
      </p:sp>
    </p:spTree>
    <p:extLst>
      <p:ext uri="{BB962C8B-B14F-4D97-AF65-F5344CB8AC3E}">
        <p14:creationId xmlns:p14="http://schemas.microsoft.com/office/powerpoint/2010/main" val="282456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F75B43C-6407-45C9-B465-5DA000B5510D}" type="datetimeFigureOut">
              <a:rPr lang="en-US" smtClean="0"/>
              <a:pPr/>
              <a:t>9/11/2021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BAFFFEA-D33B-4DC1-85C0-0A3C69F53B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5B43C-6407-45C9-B465-5DA000B5510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FFEA-D33B-4DC1-85C0-0A3C69F53B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5B43C-6407-45C9-B465-5DA000B5510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FFEA-D33B-4DC1-85C0-0A3C69F53B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F75B43C-6407-45C9-B465-5DA000B5510D}" type="datetimeFigureOut">
              <a:rPr lang="en-US" smtClean="0"/>
              <a:pPr/>
              <a:t>9/11/2021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7BAFFFEA-D33B-4DC1-85C0-0A3C69F53B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F75B43C-6407-45C9-B465-5DA000B5510D}" type="datetimeFigureOut">
              <a:rPr lang="en-US" smtClean="0"/>
              <a:pPr/>
              <a:t>9/11/2021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7BAFFFEA-D33B-4DC1-85C0-0A3C69F53B08}"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F75B43C-6407-45C9-B465-5DA000B5510D}" type="datetimeFigureOut">
              <a:rPr lang="en-US" smtClean="0"/>
              <a:pPr/>
              <a:t>9/11/2021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7BAFFFEA-D33B-4DC1-85C0-0A3C69F53B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F75B43C-6407-45C9-B465-5DA000B5510D}" type="datetimeFigureOut">
              <a:rPr lang="en-US" smtClean="0"/>
              <a:pPr/>
              <a:t>9/11/2021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BAFFFEA-D33B-4DC1-85C0-0A3C69F53B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75B43C-6407-45C9-B465-5DA000B5510D}" type="datetimeFigureOut">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FFFEA-D33B-4DC1-85C0-0A3C69F53B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F75B43C-6407-45C9-B465-5DA000B5510D}" type="datetimeFigureOut">
              <a:rPr lang="en-US" smtClean="0"/>
              <a:pPr/>
              <a:t>9/11/2021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7BAFFFEA-D33B-4DC1-85C0-0A3C69F53B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F75B43C-6407-45C9-B465-5DA000B5510D}" type="datetimeFigureOut">
              <a:rPr lang="en-US" smtClean="0"/>
              <a:pPr/>
              <a:t>9/11/2021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BAFFFEA-D33B-4DC1-85C0-0A3C69F53B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F75B43C-6407-45C9-B465-5DA000B5510D}" type="datetimeFigureOut">
              <a:rPr lang="en-US" smtClean="0"/>
              <a:pPr/>
              <a:t>9/11/2021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BAFFFEA-D33B-4DC1-85C0-0A3C69F53B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F75B43C-6407-45C9-B465-5DA000B5510D}" type="datetimeFigureOut">
              <a:rPr lang="en-US" smtClean="0"/>
              <a:pPr/>
              <a:t>9/11/2021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BAFFFEA-D33B-4DC1-85C0-0A3C69F53B0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Microsoft_Word_97_-_2003_Document1.doc"/><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image" Target="../media/image5.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4" descr="C:\Users\H81M-C\Pictures\۶.jpg"/>
          <p:cNvPicPr>
            <a:picLocks noGrp="1" noChangeAspect="1" noChangeArrowheads="1"/>
          </p:cNvPicPr>
          <p:nvPr>
            <p:ph idx="1"/>
          </p:nvPr>
        </p:nvPicPr>
        <p:blipFill>
          <a:blip r:embed="rId2" cstate="print"/>
          <a:srcRect/>
          <a:stretch>
            <a:fillRect/>
          </a:stretch>
        </p:blipFill>
        <p:spPr bwMode="auto">
          <a:xfrm>
            <a:off x="142844" y="0"/>
            <a:ext cx="9001156" cy="66437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2800" dirty="0" smtClean="0">
                <a:cs typeface="B Titr" pitchFamily="2" charset="-78"/>
              </a:rPr>
              <a:t>ابلاغ </a:t>
            </a:r>
            <a:r>
              <a:rPr lang="fa-IR" sz="3200" b="1" dirty="0" smtClean="0">
                <a:cs typeface="B Titr" pitchFamily="2" charset="-78"/>
              </a:rPr>
              <a:t>بخشنامه در خصوص بررسی و تائید ماهیت خیریه بودن موسسات پزشکی</a:t>
            </a:r>
            <a:endParaRPr lang="fa-IR" sz="3200" dirty="0">
              <a:cs typeface="B Titr" pitchFamily="2" charset="-78"/>
            </a:endParaRPr>
          </a:p>
        </p:txBody>
      </p:sp>
      <p:pic>
        <p:nvPicPr>
          <p:cNvPr id="5" name="Content Placeholder 4" descr="Capture.PNG"/>
          <p:cNvPicPr>
            <a:picLocks noGrp="1" noChangeAspect="1"/>
          </p:cNvPicPr>
          <p:nvPr>
            <p:ph sz="half" idx="1"/>
          </p:nvPr>
        </p:nvPicPr>
        <p:blipFill>
          <a:blip r:embed="rId3" cstate="print"/>
          <a:stretch>
            <a:fillRect/>
          </a:stretch>
        </p:blipFill>
        <p:spPr>
          <a:xfrm>
            <a:off x="2428861" y="1722438"/>
            <a:ext cx="3668000" cy="4564082"/>
          </a:xfrm>
        </p:spPr>
      </p:pic>
      <p:graphicFrame>
        <p:nvGraphicFramePr>
          <p:cNvPr id="4" name="Object 3"/>
          <p:cNvGraphicFramePr>
            <a:graphicFrameLocks noChangeAspect="1"/>
          </p:cNvGraphicFramePr>
          <p:nvPr/>
        </p:nvGraphicFramePr>
        <p:xfrm>
          <a:off x="1142976" y="2000240"/>
          <a:ext cx="914400" cy="771525"/>
        </p:xfrm>
        <a:graphic>
          <a:graphicData uri="http://schemas.openxmlformats.org/presentationml/2006/ole">
            <mc:AlternateContent xmlns:mc="http://schemas.openxmlformats.org/markup-compatibility/2006">
              <mc:Choice xmlns:v="urn:schemas-microsoft-com:vml" Requires="v">
                <p:oleObj spid="_x0000_s101379" name="Document" showAsIcon="1" r:id="rId5" imgW="914400" imgH="771480" progId="Word.Document.8">
                  <p:embed/>
                </p:oleObj>
              </mc:Choice>
              <mc:Fallback>
                <p:oleObj name="Document" showAsIcon="1" r:id="rId5" imgW="914400" imgH="77148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976" y="200024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smtClean="0">
                <a:solidFill>
                  <a:srgbClr val="FFC000"/>
                </a:solidFill>
                <a:cs typeface="B Titr" pitchFamily="2" charset="-78"/>
              </a:rPr>
              <a:t>ابلاغیه اداره کل سازمان های مردم نهاد پیرو بخشنامه به شماره ۱۱۴/۲۲۴ د مورخ۱۳۹۹/۰۹/۲۵ </a:t>
            </a:r>
            <a:endParaRPr lang="fa-IR" sz="2400" dirty="0">
              <a:solidFill>
                <a:srgbClr val="FFC000"/>
              </a:solidFill>
              <a:cs typeface="B Titr" pitchFamily="2" charset="-78"/>
            </a:endParaRPr>
          </a:p>
        </p:txBody>
      </p:sp>
      <p:pic>
        <p:nvPicPr>
          <p:cNvPr id="5" name="Content Placeholder 4" descr="ابلاغ ۲.PNG"/>
          <p:cNvPicPr>
            <a:picLocks noGrp="1" noChangeAspect="1"/>
          </p:cNvPicPr>
          <p:nvPr>
            <p:ph sz="half" idx="1"/>
          </p:nvPr>
        </p:nvPicPr>
        <p:blipFill>
          <a:blip r:embed="rId2" cstate="print"/>
          <a:stretch>
            <a:fillRect/>
          </a:stretch>
        </p:blipFill>
        <p:spPr>
          <a:xfrm>
            <a:off x="2357422" y="1643050"/>
            <a:ext cx="4038600" cy="427500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sz="2700" dirty="0" smtClean="0">
                <a:solidFill>
                  <a:srgbClr val="FFC000"/>
                </a:solidFill>
                <a:cs typeface="B Titr" pitchFamily="2" charset="-78"/>
              </a:rPr>
              <a:t>مدارک مورد نیاز جهت تمدید ، ت</a:t>
            </a:r>
            <a:r>
              <a:rPr lang="fa-IR" sz="2700" dirty="0" smtClean="0">
                <a:solidFill>
                  <a:srgbClr val="FFC000"/>
                </a:solidFill>
                <a:cs typeface="B Titr" pitchFamily="2" charset="-78"/>
              </a:rPr>
              <a:t>أ</a:t>
            </a:r>
            <a:r>
              <a:rPr lang="ar-SA" sz="2700" dirty="0" smtClean="0">
                <a:solidFill>
                  <a:srgbClr val="FFC000"/>
                </a:solidFill>
                <a:cs typeface="B Titr" pitchFamily="2" charset="-78"/>
              </a:rPr>
              <a:t>سیس واداره مراکز خیریه </a:t>
            </a:r>
            <a:r>
              <a:rPr lang="fa-IR" sz="2700" b="1" dirty="0" smtClean="0">
                <a:solidFill>
                  <a:srgbClr val="FFC000"/>
                </a:solidFill>
                <a:cs typeface="B Titr" pitchFamily="2" charset="-78"/>
              </a:rPr>
              <a:t>درمانی </a:t>
            </a:r>
            <a:r>
              <a:rPr lang="ar-SA" sz="2700" b="1" dirty="0" smtClean="0">
                <a:solidFill>
                  <a:srgbClr val="FFC000"/>
                </a:solidFill>
                <a:cs typeface="B Titr" pitchFamily="2" charset="-78"/>
              </a:rPr>
              <a:t>با عنایت به تبصره -۲-۳ ماده </a:t>
            </a:r>
            <a:r>
              <a:rPr lang="fa-IR" sz="2700" b="1" dirty="0" smtClean="0">
                <a:solidFill>
                  <a:srgbClr val="FFC000"/>
                </a:solidFill>
                <a:cs typeface="B Titr" pitchFamily="2" charset="-78"/>
              </a:rPr>
              <a:t>۲</a:t>
            </a:r>
            <a:r>
              <a:rPr lang="ar-SA" sz="2700" b="1" dirty="0" smtClean="0">
                <a:solidFill>
                  <a:srgbClr val="FFC000"/>
                </a:solidFill>
                <a:cs typeface="B Titr" pitchFamily="2" charset="-78"/>
              </a:rPr>
              <a:t> آئین نامه تاسیس واداره مراکز خیریه حوزه سلامت</a:t>
            </a:r>
            <a:r>
              <a:rPr lang="en-US" sz="3600" dirty="0" smtClean="0"/>
              <a:t/>
            </a:r>
            <a:br>
              <a:rPr lang="en-US" sz="3600" dirty="0" smtClean="0"/>
            </a:br>
            <a:r>
              <a:rPr lang="ar-SA" sz="3600" dirty="0" smtClean="0"/>
              <a:t> </a:t>
            </a:r>
            <a:endParaRPr lang="fa-IR" dirty="0">
              <a:cs typeface="Mitra" pitchFamily="2" charset="-78"/>
            </a:endParaRPr>
          </a:p>
        </p:txBody>
      </p:sp>
      <p:sp>
        <p:nvSpPr>
          <p:cNvPr id="4" name="Content Placeholder 3"/>
          <p:cNvSpPr>
            <a:spLocks noGrp="1"/>
          </p:cNvSpPr>
          <p:nvPr>
            <p:ph sz="half" idx="2"/>
          </p:nvPr>
        </p:nvSpPr>
        <p:spPr>
          <a:xfrm>
            <a:off x="1857356" y="1785926"/>
            <a:ext cx="6829444" cy="4462474"/>
          </a:xfrm>
        </p:spPr>
        <p:txBody>
          <a:bodyPr>
            <a:normAutofit fontScale="85000" lnSpcReduction="20000"/>
          </a:bodyPr>
          <a:lstStyle/>
          <a:p>
            <a:r>
              <a:rPr lang="ar-SA" dirty="0" smtClean="0"/>
              <a:t>1</a:t>
            </a:r>
            <a:r>
              <a:rPr lang="ar-SA" dirty="0" smtClean="0">
                <a:cs typeface="Mitra" pitchFamily="2" charset="-78"/>
              </a:rPr>
              <a:t>. نامه نماینده تام الاختیار مرکز درمانی خیریه با امضای رییس هیئت مدیره جهت انجام امور اداری مربوطه</a:t>
            </a:r>
            <a:endParaRPr lang="en-US" dirty="0" smtClean="0">
              <a:cs typeface="Mitra" pitchFamily="2" charset="-78"/>
            </a:endParaRPr>
          </a:p>
          <a:p>
            <a:r>
              <a:rPr lang="ar-SA" dirty="0" smtClean="0">
                <a:cs typeface="Mitra" pitchFamily="2" charset="-78"/>
              </a:rPr>
              <a:t>2. </a:t>
            </a:r>
            <a:r>
              <a:rPr lang="fa-IR" dirty="0" smtClean="0">
                <a:cs typeface="Mitra" pitchFamily="2" charset="-78"/>
              </a:rPr>
              <a:t>اصل </a:t>
            </a:r>
            <a:r>
              <a:rPr lang="ar-SA" dirty="0" smtClean="0">
                <a:cs typeface="Mitra" pitchFamily="2" charset="-78"/>
              </a:rPr>
              <a:t>پروانه فعالیت تشکل مردم نهاد دارای تاریخ اعتبار صادره ازیکی از مراجع ذیصلاح (وزارت کشور، نیروی انتظامی، بهزیستی)</a:t>
            </a:r>
            <a:endParaRPr lang="en-US" dirty="0" smtClean="0">
              <a:cs typeface="Mitra" pitchFamily="2" charset="-78"/>
            </a:endParaRPr>
          </a:p>
          <a:p>
            <a:r>
              <a:rPr lang="ar-SA" dirty="0" smtClean="0">
                <a:solidFill>
                  <a:schemeClr val="accent4">
                    <a:lumMod val="60000"/>
                    <a:lumOff val="40000"/>
                  </a:schemeClr>
                </a:solidFill>
                <a:cs typeface="Mitra" pitchFamily="2" charset="-78"/>
              </a:rPr>
              <a:t>2-1.</a:t>
            </a:r>
            <a:r>
              <a:rPr lang="ar-SA" b="1" dirty="0" smtClean="0">
                <a:solidFill>
                  <a:schemeClr val="accent4">
                    <a:lumMod val="60000"/>
                    <a:lumOff val="40000"/>
                  </a:schemeClr>
                </a:solidFill>
                <a:cs typeface="Mitra" pitchFamily="2" charset="-78"/>
              </a:rPr>
              <a:t> </a:t>
            </a:r>
            <a:r>
              <a:rPr lang="ar-SA" dirty="0" smtClean="0">
                <a:solidFill>
                  <a:schemeClr val="accent4">
                    <a:lumMod val="60000"/>
                    <a:lumOff val="40000"/>
                  </a:schemeClr>
                </a:solidFill>
                <a:cs typeface="Mitra" pitchFamily="2" charset="-78"/>
              </a:rPr>
              <a:t>سازمان بهز</a:t>
            </a:r>
            <a:r>
              <a:rPr lang="fa-IR" dirty="0" smtClean="0">
                <a:solidFill>
                  <a:schemeClr val="accent4">
                    <a:lumMod val="60000"/>
                    <a:lumOff val="40000"/>
                  </a:schemeClr>
                </a:solidFill>
                <a:cs typeface="Mitra" pitchFamily="2" charset="-78"/>
              </a:rPr>
              <a:t>ی</a:t>
            </a:r>
            <a:r>
              <a:rPr lang="ar-SA" dirty="0" smtClean="0">
                <a:solidFill>
                  <a:schemeClr val="accent4">
                    <a:lumMod val="60000"/>
                    <a:lumOff val="40000"/>
                  </a:schemeClr>
                </a:solidFill>
                <a:cs typeface="Mitra" pitchFamily="2" charset="-78"/>
              </a:rPr>
              <a:t>ستی: </a:t>
            </a:r>
            <a:r>
              <a:rPr lang="ar-SA" dirty="0" smtClean="0">
                <a:cs typeface="Mitra" pitchFamily="2" charset="-78"/>
              </a:rPr>
              <a:t>بعنوان مرجع صدور پروانه فعالیت موسسات خیریه که موضوع فعالیت آنها وظایف ذاتی بهزیستی کشور است. در حال حاضر مدت اعتبار پروانه فعالیت  سازمان بهزیستی۳ سال می باشد.</a:t>
            </a:r>
            <a:endParaRPr lang="en-US" dirty="0" smtClean="0">
              <a:cs typeface="Mitra" pitchFamily="2" charset="-78"/>
            </a:endParaRPr>
          </a:p>
          <a:p>
            <a:r>
              <a:rPr lang="ar-SA" dirty="0" smtClean="0">
                <a:solidFill>
                  <a:schemeClr val="accent4">
                    <a:lumMod val="60000"/>
                    <a:lumOff val="40000"/>
                  </a:schemeClr>
                </a:solidFill>
                <a:cs typeface="Mitra" pitchFamily="2" charset="-78"/>
              </a:rPr>
              <a:t>2-2.</a:t>
            </a:r>
            <a:r>
              <a:rPr lang="ar-SA" b="1" dirty="0" smtClean="0">
                <a:solidFill>
                  <a:schemeClr val="accent4">
                    <a:lumMod val="60000"/>
                    <a:lumOff val="40000"/>
                  </a:schemeClr>
                </a:solidFill>
                <a:cs typeface="Mitra" pitchFamily="2" charset="-78"/>
              </a:rPr>
              <a:t> </a:t>
            </a:r>
            <a:r>
              <a:rPr lang="ar-SA" dirty="0" smtClean="0">
                <a:solidFill>
                  <a:schemeClr val="accent4">
                    <a:lumMod val="60000"/>
                    <a:lumOff val="40000"/>
                  </a:schemeClr>
                </a:solidFill>
                <a:cs typeface="Mitra" pitchFamily="2" charset="-78"/>
              </a:rPr>
              <a:t>نیروی انتظامی: </a:t>
            </a:r>
            <a:r>
              <a:rPr lang="ar-SA" dirty="0" smtClean="0">
                <a:cs typeface="Mitra" pitchFamily="2" charset="-78"/>
              </a:rPr>
              <a:t>بعنوان مرجع صدور اجازه نامه ثبت شخصیت حقوقی موسسات غیر تجاری غیر انتفاعی می باشد.  در حال حاضر مدت اعتبار پروانه فعالیت نیروی انتظامی ۲ سال می باشد.</a:t>
            </a:r>
            <a:endParaRPr lang="en-US" dirty="0" smtClean="0">
              <a:cs typeface="Mitra" pitchFamily="2" charset="-78"/>
            </a:endParaRPr>
          </a:p>
          <a:p>
            <a:r>
              <a:rPr lang="ar-SA" dirty="0" smtClean="0">
                <a:cs typeface="Mitra" pitchFamily="2" charset="-78"/>
              </a:rPr>
              <a:t> </a:t>
            </a:r>
            <a:r>
              <a:rPr lang="ar-SA" dirty="0" smtClean="0">
                <a:solidFill>
                  <a:schemeClr val="accent4">
                    <a:lumMod val="60000"/>
                    <a:lumOff val="40000"/>
                  </a:schemeClr>
                </a:solidFill>
                <a:cs typeface="Mitra" pitchFamily="2" charset="-78"/>
              </a:rPr>
              <a:t>2-3.</a:t>
            </a:r>
            <a:r>
              <a:rPr lang="ar-SA" b="1" dirty="0" smtClean="0">
                <a:solidFill>
                  <a:schemeClr val="accent4">
                    <a:lumMod val="60000"/>
                    <a:lumOff val="40000"/>
                  </a:schemeClr>
                </a:solidFill>
                <a:cs typeface="Mitra" pitchFamily="2" charset="-78"/>
              </a:rPr>
              <a:t> </a:t>
            </a:r>
            <a:r>
              <a:rPr lang="ar-SA" dirty="0" smtClean="0">
                <a:solidFill>
                  <a:schemeClr val="accent4">
                    <a:lumMod val="60000"/>
                    <a:lumOff val="40000"/>
                  </a:schemeClr>
                </a:solidFill>
                <a:cs typeface="Mitra" pitchFamily="2" charset="-78"/>
              </a:rPr>
              <a:t>وزارت کشور: </a:t>
            </a:r>
            <a:r>
              <a:rPr lang="ar-SA" dirty="0" smtClean="0">
                <a:cs typeface="Mitra" pitchFamily="2" charset="-78"/>
              </a:rPr>
              <a:t>بعنوان مرجع صدور پروانه فعالیت تشکل های مردم نهاد در سه سطح شهرستانی، استانی و ملی صادر می گردد. مدت اعتبار پروانه فعالیت بدو تاسیس ۲ سال می باشد . تمدید فعالیت تشکل های مردم نهادی که تاریخ اعتبار آن به اتمام رسیده به مدت 5 سال می باشد.</a:t>
            </a:r>
            <a:endParaRPr lang="en-US" dirty="0" smtClean="0">
              <a:cs typeface="Mitra" pitchFamily="2" charset="-78"/>
            </a:endParaRPr>
          </a:p>
          <a:p>
            <a:endParaRPr lang="en-US" dirty="0" smtClean="0">
              <a:cs typeface="Mitra" pitchFamily="2" charset="-78"/>
            </a:endParaRPr>
          </a:p>
          <a:p>
            <a:endParaRPr lang="fa-IR" dirty="0">
              <a:cs typeface="Mitr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2"/>
          </p:nvPr>
        </p:nvPicPr>
        <p:blipFill>
          <a:blip r:embed="rId2" cstate="print"/>
          <a:srcRect/>
          <a:stretch>
            <a:fillRect/>
          </a:stretch>
        </p:blipFill>
        <p:spPr bwMode="auto">
          <a:xfrm>
            <a:off x="5072066" y="1000108"/>
            <a:ext cx="3205887" cy="4525962"/>
          </a:xfrm>
          <a:prstGeom prst="rect">
            <a:avLst/>
          </a:prstGeom>
          <a:noFill/>
          <a:ln w="9525">
            <a:noFill/>
            <a:miter lim="800000"/>
            <a:headEnd/>
            <a:tailEnd/>
          </a:ln>
        </p:spPr>
      </p:pic>
      <p:pic>
        <p:nvPicPr>
          <p:cNvPr id="8" name="Content Placeholder 7"/>
          <p:cNvPicPr>
            <a:picLocks noGrp="1"/>
          </p:cNvPicPr>
          <p:nvPr>
            <p:ph sz="half" idx="1"/>
          </p:nvPr>
        </p:nvPicPr>
        <p:blipFill>
          <a:blip r:embed="rId3" cstate="print"/>
          <a:srcRect/>
          <a:stretch>
            <a:fillRect/>
          </a:stretch>
        </p:blipFill>
        <p:spPr bwMode="auto">
          <a:xfrm>
            <a:off x="571472" y="928670"/>
            <a:ext cx="4286280" cy="2665243"/>
          </a:xfrm>
          <a:prstGeom prst="rect">
            <a:avLst/>
          </a:prstGeom>
          <a:noFill/>
          <a:ln w="9525">
            <a:noFill/>
            <a:miter lim="800000"/>
            <a:headEnd/>
            <a:tailEnd/>
          </a:ln>
        </p:spPr>
      </p:pic>
      <p:pic>
        <p:nvPicPr>
          <p:cNvPr id="102402" name="Picture 2" descr="C:\Users\H81M-C\Desktop\نمونه نامه ۹۹\Capture.PNG"/>
          <p:cNvPicPr>
            <a:picLocks noChangeAspect="1" noChangeArrowheads="1"/>
          </p:cNvPicPr>
          <p:nvPr/>
        </p:nvPicPr>
        <p:blipFill>
          <a:blip r:embed="rId4" cstate="print"/>
          <a:srcRect/>
          <a:stretch>
            <a:fillRect/>
          </a:stretch>
        </p:blipFill>
        <p:spPr bwMode="auto">
          <a:xfrm>
            <a:off x="500034" y="3643314"/>
            <a:ext cx="4143404" cy="32146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229600" cy="4572000"/>
          </a:xfrm>
        </p:spPr>
        <p:txBody>
          <a:bodyPr/>
          <a:lstStyle/>
          <a:p>
            <a:r>
              <a:rPr lang="ar-SA" sz="2800" dirty="0" smtClean="0">
                <a:cs typeface="Mitra" pitchFamily="2" charset="-78"/>
              </a:rPr>
              <a:t>3. </a:t>
            </a:r>
            <a:r>
              <a:rPr lang="ar-SA" sz="2400" dirty="0" smtClean="0">
                <a:cs typeface="Mitra" pitchFamily="2" charset="-78"/>
              </a:rPr>
              <a:t>ارائه نسخه اصلی تعهدنامه محضری به وزارت بهداشت، دانشگاه/دانشکده علوم پزشکی(حوزه متناظر اداره کل سازمان های مردم نهاد و خیرین سلامت) مطابق با نمونه</a:t>
            </a:r>
            <a:r>
              <a:rPr lang="fa-IR" sz="2400" dirty="0" smtClean="0">
                <a:cs typeface="Mitra" pitchFamily="2" charset="-78"/>
              </a:rPr>
              <a:t> ذیل(</a:t>
            </a:r>
            <a:r>
              <a:rPr lang="ar-SA" sz="2400" dirty="0" smtClean="0">
                <a:cs typeface="Mitra" pitchFamily="2" charset="-78"/>
              </a:rPr>
              <a:t>صاحبین امضای مجاز و قانونی تشکل مردم نهاد : مدیرعامل/رئیس هیئت مدیره/ خزانه دار )</a:t>
            </a:r>
            <a:endParaRPr lang="en-US" sz="2400" dirty="0" smtClean="0">
              <a:cs typeface="Mitra" pitchFamily="2" charset="-78"/>
            </a:endParaRPr>
          </a:p>
          <a:p>
            <a:r>
              <a:rPr lang="fa-IR" sz="2400" dirty="0" smtClean="0">
                <a:cs typeface="Mitra" pitchFamily="2" charset="-78"/>
              </a:rPr>
              <a:t>ملاحظات: حداقل دونفر از صاحبین امضای فوق الذکر مطابق با متن نمونه</a:t>
            </a:r>
            <a:endParaRPr lang="en-US" sz="2400" dirty="0" smtClean="0">
              <a:cs typeface="Mitra" pitchFamily="2" charset="-78"/>
            </a:endParaRPr>
          </a:p>
          <a:p>
            <a:endParaRPr lang="fa-IR" dirty="0"/>
          </a:p>
        </p:txBody>
      </p:sp>
      <p:pic>
        <p:nvPicPr>
          <p:cNvPr id="4" name="Picture 3"/>
          <p:cNvPicPr/>
          <p:nvPr/>
        </p:nvPicPr>
        <p:blipFill>
          <a:blip r:embed="rId2" cstate="print"/>
          <a:srcRect/>
          <a:stretch>
            <a:fillRect/>
          </a:stretch>
        </p:blipFill>
        <p:spPr bwMode="auto">
          <a:xfrm>
            <a:off x="2428860" y="3071810"/>
            <a:ext cx="3781425" cy="358660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4572000"/>
          </a:xfrm>
        </p:spPr>
        <p:txBody>
          <a:bodyPr/>
          <a:lstStyle/>
          <a:p>
            <a:r>
              <a:rPr lang="ar-SA" dirty="0" smtClean="0">
                <a:cs typeface="Mitra" pitchFamily="2" charset="-78"/>
              </a:rPr>
              <a:t>۴. تصویر آگهی تأسیس ثبت شرکت ها و موسسات غیر تجاری تشکل مردم نهاد در بدو تأسیس</a:t>
            </a:r>
            <a:endParaRPr lang="en-US" dirty="0" smtClean="0">
              <a:cs typeface="Mitra" pitchFamily="2" charset="-78"/>
            </a:endParaRPr>
          </a:p>
          <a:p>
            <a:endParaRPr lang="fa-IR" dirty="0"/>
          </a:p>
        </p:txBody>
      </p:sp>
      <p:pic>
        <p:nvPicPr>
          <p:cNvPr id="4" name="Picture 3"/>
          <p:cNvPicPr/>
          <p:nvPr/>
        </p:nvPicPr>
        <p:blipFill>
          <a:blip r:embed="rId2" cstate="print"/>
          <a:srcRect/>
          <a:stretch>
            <a:fillRect/>
          </a:stretch>
        </p:blipFill>
        <p:spPr bwMode="auto">
          <a:xfrm>
            <a:off x="1357290" y="1935825"/>
            <a:ext cx="5934097" cy="342200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740452"/>
          </a:xfrm>
        </p:spPr>
        <p:txBody>
          <a:bodyPr/>
          <a:lstStyle/>
          <a:p>
            <a:r>
              <a:rPr lang="ar-SA" dirty="0" smtClean="0">
                <a:cs typeface="Mitra" pitchFamily="2" charset="-78"/>
              </a:rPr>
              <a:t>5. تصویرآخرین آگهی تغییرات روزنامه رسمی تشکل مردم نهاد منطبق بر اسامی اعضای هیئت مدیره/موسسین در پروانه فعالیت</a:t>
            </a:r>
            <a:endParaRPr lang="en-US" dirty="0" smtClean="0">
              <a:cs typeface="Mitra" pitchFamily="2" charset="-78"/>
            </a:endParaRPr>
          </a:p>
          <a:p>
            <a:r>
              <a:rPr lang="ar-SA" dirty="0" smtClean="0">
                <a:cs typeface="Mitra" pitchFamily="2" charset="-78"/>
              </a:rPr>
              <a:t>ملاحظات: لازم است تصویرآگهی روزنامه کامل دارای شماره و تاریخ اعتبار مشخص باشد. </a:t>
            </a:r>
            <a:endParaRPr lang="en-US" dirty="0" smtClean="0">
              <a:cs typeface="Mitra" pitchFamily="2" charset="-78"/>
            </a:endParaRPr>
          </a:p>
          <a:p>
            <a:endParaRPr lang="fa-IR" dirty="0"/>
          </a:p>
        </p:txBody>
      </p:sp>
      <p:pic>
        <p:nvPicPr>
          <p:cNvPr id="4" name="Picture 3"/>
          <p:cNvPicPr/>
          <p:nvPr/>
        </p:nvPicPr>
        <p:blipFill>
          <a:blip r:embed="rId2" cstate="print"/>
          <a:srcRect/>
          <a:stretch>
            <a:fillRect/>
          </a:stretch>
        </p:blipFill>
        <p:spPr bwMode="auto">
          <a:xfrm>
            <a:off x="2571736" y="2786058"/>
            <a:ext cx="4162425" cy="288807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229600" cy="4572000"/>
          </a:xfrm>
        </p:spPr>
        <p:txBody>
          <a:bodyPr/>
          <a:lstStyle/>
          <a:p>
            <a:r>
              <a:rPr lang="ar-SA" dirty="0" smtClean="0">
                <a:cs typeface="Mitra" pitchFamily="2" charset="-78"/>
              </a:rPr>
              <a:t>6.  تصویرآگهی ثبتی دریافتی از اداره کل ثبت شرکت ها و مؤسسات غیر تجاری ( با مهر وامضا)</a:t>
            </a:r>
            <a:endParaRPr lang="en-US" dirty="0" smtClean="0">
              <a:cs typeface="Mitra" pitchFamily="2" charset="-78"/>
            </a:endParaRPr>
          </a:p>
          <a:p>
            <a:endParaRPr lang="fa-IR" dirty="0"/>
          </a:p>
        </p:txBody>
      </p:sp>
      <p:pic>
        <p:nvPicPr>
          <p:cNvPr id="4" name="Picture 3"/>
          <p:cNvPicPr/>
          <p:nvPr/>
        </p:nvPicPr>
        <p:blipFill>
          <a:blip r:embed="rId2" cstate="print"/>
          <a:srcRect/>
          <a:stretch>
            <a:fillRect/>
          </a:stretch>
        </p:blipFill>
        <p:spPr bwMode="auto">
          <a:xfrm>
            <a:off x="1714480" y="1928802"/>
            <a:ext cx="5572164" cy="3571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8229600" cy="4572000"/>
          </a:xfrm>
        </p:spPr>
        <p:txBody>
          <a:bodyPr/>
          <a:lstStyle/>
          <a:p>
            <a:r>
              <a:rPr lang="ar-SA" sz="2800" dirty="0" smtClean="0">
                <a:cs typeface="Mitra" pitchFamily="2" charset="-78"/>
              </a:rPr>
              <a:t>7. تصویر اساسنامه مصوب هیئت امنای خیریه( با درج حیطه فعالیت مرتبط با حوزه سلامت) </a:t>
            </a:r>
            <a:endParaRPr lang="en-US" sz="2800" dirty="0" smtClean="0">
              <a:cs typeface="Mitra" pitchFamily="2" charset="-78"/>
            </a:endParaRPr>
          </a:p>
          <a:p>
            <a:r>
              <a:rPr lang="fa-IR" sz="2800" dirty="0" smtClean="0">
                <a:cs typeface="Mitra" pitchFamily="2" charset="-78"/>
              </a:rPr>
              <a:t>8. ارائه تصویر</a:t>
            </a:r>
            <a:r>
              <a:rPr lang="ar-SA" sz="2800" dirty="0" smtClean="0">
                <a:cs typeface="Mitra" pitchFamily="2" charset="-78"/>
              </a:rPr>
              <a:t>مدرک تحصیلی پزشک یا پیراپزشک متناسب با حیطه فعالیت خیریه مذکور به عنوان عضو هیئت مدیره (دانشنامه تحصیلی یا پروانه مطب) </a:t>
            </a:r>
            <a:endParaRPr lang="en-US" sz="2800" dirty="0" smtClean="0">
              <a:cs typeface="Mitra" pitchFamily="2" charset="-78"/>
            </a:endParaRPr>
          </a:p>
          <a:p>
            <a:endParaRPr lang="fa-IR" dirty="0"/>
          </a:p>
        </p:txBody>
      </p:sp>
      <p:pic>
        <p:nvPicPr>
          <p:cNvPr id="5" name="Picture 4"/>
          <p:cNvPicPr/>
          <p:nvPr/>
        </p:nvPicPr>
        <p:blipFill>
          <a:blip r:embed="rId2" cstate="print"/>
          <a:srcRect/>
          <a:stretch>
            <a:fillRect/>
          </a:stretch>
        </p:blipFill>
        <p:spPr bwMode="auto">
          <a:xfrm>
            <a:off x="2714612" y="2714620"/>
            <a:ext cx="3400425" cy="3876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smtClean="0">
                <a:solidFill>
                  <a:srgbClr val="FFC000"/>
                </a:solidFill>
                <a:cs typeface="B Titr" pitchFamily="2" charset="-78"/>
              </a:rPr>
              <a:t>تایید  ومعرفی  اعضای هیئت مدیره  بعنوان موسس مرکز درمانی (تاسیس ویا تمدید پروانه بهره برداری)</a:t>
            </a:r>
            <a:br>
              <a:rPr lang="fa-IR" sz="2400" dirty="0" smtClean="0">
                <a:solidFill>
                  <a:srgbClr val="FFC000"/>
                </a:solidFill>
                <a:cs typeface="B Titr" pitchFamily="2" charset="-78"/>
              </a:rPr>
            </a:br>
            <a:r>
              <a:rPr lang="fa-IR" sz="2400" dirty="0" smtClean="0">
                <a:solidFill>
                  <a:srgbClr val="FFC000"/>
                </a:solidFill>
                <a:cs typeface="B Titr" pitchFamily="2" charset="-78"/>
              </a:rPr>
              <a:t>براساس موارد ذیل</a:t>
            </a:r>
            <a:endParaRPr lang="fa-IR" sz="2400" dirty="0">
              <a:solidFill>
                <a:srgbClr val="FFC000"/>
              </a:solidFill>
              <a:cs typeface="B Titr" pitchFamily="2" charset="-78"/>
            </a:endParaRPr>
          </a:p>
        </p:txBody>
      </p:sp>
      <p:sp>
        <p:nvSpPr>
          <p:cNvPr id="3" name="Content Placeholder 2"/>
          <p:cNvSpPr>
            <a:spLocks noGrp="1"/>
          </p:cNvSpPr>
          <p:nvPr>
            <p:ph idx="1"/>
          </p:nvPr>
        </p:nvSpPr>
        <p:spPr/>
        <p:txBody>
          <a:bodyPr/>
          <a:lstStyle/>
          <a:p>
            <a:r>
              <a:rPr lang="fa-IR" dirty="0" smtClean="0">
                <a:cs typeface="Mitra" pitchFamily="2" charset="-78"/>
              </a:rPr>
              <a:t>معرفی اعضای موسس براساس آخرین آگهی روزنامه رسمی موسسه جهت درج در پروانه بهره برداری مرکز درمانی </a:t>
            </a:r>
          </a:p>
          <a:p>
            <a:r>
              <a:rPr lang="fa-IR" dirty="0" smtClean="0">
                <a:cs typeface="Mitra" pitchFamily="2" charset="-78"/>
              </a:rPr>
              <a:t>درج شماره وتاریخ روزنامه مورد استناد در نامه تاییدیه</a:t>
            </a:r>
          </a:p>
          <a:p>
            <a:r>
              <a:rPr lang="fa-IR" dirty="0" smtClean="0">
                <a:cs typeface="Mitra" pitchFamily="2" charset="-78"/>
              </a:rPr>
              <a:t>مطابقت اسامی در آخرین آگهی ثبتی،آگهی روزنامه و پروانه فعالیت موسسه /انجمن خیریه</a:t>
            </a:r>
          </a:p>
          <a:p>
            <a:r>
              <a:rPr lang="fa-IR" dirty="0" smtClean="0">
                <a:cs typeface="Mitra" pitchFamily="2" charset="-78"/>
              </a:rPr>
              <a:t>در صورت استعفای اعضای هیئت مدیره اخذ صورت جلسه مجمع عمومی ممهور به مهر موسسه وامضای رئیس هیئت مدیره الزامی است</a:t>
            </a:r>
          </a:p>
          <a:p>
            <a:r>
              <a:rPr lang="fa-IR" dirty="0" smtClean="0">
                <a:cs typeface="Mitra" pitchFamily="2" charset="-78"/>
              </a:rPr>
              <a:t>در موارد فوتی ارائه گواهی فوت در کنار صورتجلسه مجمع عمومی الزامی است</a:t>
            </a:r>
          </a:p>
          <a:p>
            <a:endParaRPr lang="fa-IR" dirty="0" smtClean="0">
              <a:cs typeface="Mitra" pitchFamily="2" charset="-78"/>
            </a:endParaRPr>
          </a:p>
          <a:p>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xmlns=""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86225"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0382" y="3681415"/>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xmlns=""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40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xmlns=""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0548"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xmlns=""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7216" y="3048000"/>
            <a:ext cx="2444751" cy="3810000"/>
          </a:xfrm>
          <a:prstGeom prst="triangle">
            <a:avLst>
              <a:gd name="adj" fmla="val 100000"/>
            </a:avLst>
          </a:prstGeom>
          <a:solidFill>
            <a:schemeClr val="accent4">
              <a:lumMod val="60000"/>
              <a:lumOff val="4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xmlns=""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842" y="-8467"/>
            <a:ext cx="214074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FFFF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a-IR" dirty="0"/>
          </a:p>
        </p:txBody>
      </p:sp>
      <p:sp>
        <p:nvSpPr>
          <p:cNvPr id="45" name="Isosceles Triangle 44">
            <a:extLst>
              <a:ext uri="{FF2B5EF4-FFF2-40B4-BE49-F238E27FC236}">
                <a16:creationId xmlns:a16="http://schemas.microsoft.com/office/drawing/2014/main" xmlns=""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36716" y="3589869"/>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Shape 46">
            <a:extLst>
              <a:ext uri="{FF2B5EF4-FFF2-40B4-BE49-F238E27FC236}">
                <a16:creationId xmlns:a16="http://schemas.microsoft.com/office/drawing/2014/main" xmlns=""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2217" y="-8467"/>
            <a:ext cx="6881785"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aphicFrame>
        <p:nvGraphicFramePr>
          <p:cNvPr id="12" name="Diagram 11"/>
          <p:cNvGraphicFramePr/>
          <p:nvPr/>
        </p:nvGraphicFramePr>
        <p:xfrm>
          <a:off x="2928926" y="1020873"/>
          <a:ext cx="5605997" cy="419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680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u="sng" dirty="0" smtClean="0">
                <a:solidFill>
                  <a:srgbClr val="FFC000"/>
                </a:solidFill>
                <a:cs typeface="B Titr" pitchFamily="2" charset="-78"/>
              </a:rPr>
              <a:t>موقوفات درمانی حوزه سلامت</a:t>
            </a:r>
            <a:r>
              <a:rPr lang="fa-IR" b="1" u="sng" dirty="0" smtClean="0">
                <a:cs typeface="B Titr" pitchFamily="2" charset="-78"/>
              </a:rPr>
              <a:t/>
            </a:r>
            <a:br>
              <a:rPr lang="fa-IR" b="1" u="sng" dirty="0" smtClean="0">
                <a:cs typeface="B Titr" pitchFamily="2" charset="-78"/>
              </a:rPr>
            </a:br>
            <a:endParaRPr lang="fa-IR" dirty="0">
              <a:cs typeface="B Titr" pitchFamily="2" charset="-78"/>
            </a:endParaRPr>
          </a:p>
        </p:txBody>
      </p:sp>
      <p:sp>
        <p:nvSpPr>
          <p:cNvPr id="5" name="Content Placeholder 4"/>
          <p:cNvSpPr>
            <a:spLocks noGrp="1"/>
          </p:cNvSpPr>
          <p:nvPr>
            <p:ph idx="1"/>
          </p:nvPr>
        </p:nvSpPr>
        <p:spPr/>
        <p:txBody>
          <a:bodyPr>
            <a:normAutofit/>
          </a:bodyPr>
          <a:lstStyle/>
          <a:p>
            <a:r>
              <a:rPr lang="fa-IR" dirty="0" smtClean="0">
                <a:cs typeface="Mitra" pitchFamily="2" charset="-78"/>
              </a:rPr>
              <a:t>تعریف عرصه واعیان</a:t>
            </a:r>
          </a:p>
          <a:p>
            <a:r>
              <a:rPr lang="fa-IR" dirty="0" smtClean="0">
                <a:cs typeface="Mitra" pitchFamily="2" charset="-78"/>
              </a:rPr>
              <a:t>عرصه:</a:t>
            </a:r>
            <a:r>
              <a:rPr lang="fa-IR" dirty="0" smtClean="0"/>
              <a:t> </a:t>
            </a:r>
            <a:r>
              <a:rPr lang="fa-IR" dirty="0" smtClean="0">
                <a:cs typeface="Mitra" pitchFamily="2" charset="-78"/>
              </a:rPr>
              <a:t>منظور از عرصه زمینی است که ساختمان (ویلایی، مجتمع کم واحد، برج، مجتمع تجاری و...) بر روی آن احداث شده</a:t>
            </a:r>
          </a:p>
          <a:p>
            <a:r>
              <a:rPr lang="fa-IR" dirty="0" smtClean="0">
                <a:cs typeface="Mitra" pitchFamily="2" charset="-78"/>
              </a:rPr>
              <a:t>اعیان: همان ساختمان می باشد که بر روی عرصه بنا شده است یعنی تمامی واحد های احداث شده در یک برج یا آپارتمان جزو اعیان آن ملک به شمار می رود درختان و...</a:t>
            </a:r>
          </a:p>
          <a:p>
            <a:r>
              <a:rPr lang="fa-IR" dirty="0" smtClean="0">
                <a:cs typeface="Mitra" pitchFamily="2" charset="-78"/>
              </a:rPr>
              <a:t> پس بطور کلی عرصه را همان زمین و اعیان را ساختمان مربوطه می گویند.</a:t>
            </a:r>
            <a:endParaRPr lang="fa-IR" dirty="0">
              <a:cs typeface="Mitra"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dirty="0" smtClean="0">
                <a:solidFill>
                  <a:srgbClr val="FFC000"/>
                </a:solidFill>
                <a:cs typeface="B Titr" pitchFamily="2" charset="-78"/>
              </a:rPr>
              <a:t>مدارک مورد نیاز جهت تمدید ،تأسیس واداره </a:t>
            </a:r>
            <a:r>
              <a:rPr lang="fa-IR" sz="2400" b="1" u="sng" dirty="0" smtClean="0">
                <a:solidFill>
                  <a:srgbClr val="FFC000"/>
                </a:solidFill>
                <a:cs typeface="B Titr" pitchFamily="2" charset="-78"/>
              </a:rPr>
              <a:t>موقوفات حوزه سلامت</a:t>
            </a:r>
            <a:endParaRPr lang="fa-IR" sz="2400" dirty="0">
              <a:solidFill>
                <a:srgbClr val="FFC000"/>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cs typeface="Mitra" pitchFamily="2" charset="-78"/>
              </a:rPr>
              <a:t>۱.ارائه کپی برابر اصل وقفنامه ممهور به مهر دفتر اسناد رسمی</a:t>
            </a:r>
            <a:endParaRPr lang="en-US" dirty="0" smtClean="0">
              <a:cs typeface="Mitra" pitchFamily="2" charset="-78"/>
            </a:endParaRPr>
          </a:p>
          <a:p>
            <a:r>
              <a:rPr lang="fa-IR" dirty="0" smtClean="0">
                <a:cs typeface="Mitra" pitchFamily="2" charset="-78"/>
              </a:rPr>
              <a:t>توضیحات: در وقف نامه نام متولی یا متولیان وقت قید شده باشد در صورت فوت وواگذاری ارائه استعلام از اداره اوقاف استان جهت معرفی و تأیید متولی یا متولیان منتخب ضروری است. </a:t>
            </a:r>
            <a:endParaRPr lang="en-US" dirty="0" smtClean="0">
              <a:cs typeface="Mitra" pitchFamily="2" charset="-78"/>
            </a:endParaRPr>
          </a:p>
          <a:p>
            <a:r>
              <a:rPr lang="fa-IR" dirty="0" smtClean="0">
                <a:cs typeface="Mitra" pitchFamily="2" charset="-78"/>
              </a:rPr>
              <a:t>توضیحات: براساس تبصره ۳و۴ ماده ۲-۵ موسسات  پزشکی که وقف می شوند صرف وقفی بودن زمین موسسه الزامی برای خیریه بودن موسسه ایجاد نمی کند. </a:t>
            </a:r>
            <a:endParaRPr lang="en-US" dirty="0" smtClean="0">
              <a:cs typeface="Mitra" pitchFamily="2" charset="-78"/>
            </a:endParaRPr>
          </a:p>
          <a:p>
            <a:r>
              <a:rPr lang="fa-IR" dirty="0" smtClean="0">
                <a:cs typeface="Mitra" pitchFamily="2" charset="-78"/>
              </a:rPr>
              <a:t>در موقوفات حوزه سلامت وقفنامه در حکم اساسنامه ومتولی در حکم هیات مدیره به عنوان موسس مرکز درمانی محسوب می گردد لذا ارائه مدارک هویتی متولی به عنوان موسس ضروری است.</a:t>
            </a:r>
            <a:endParaRPr lang="en-US" dirty="0" smtClean="0">
              <a:cs typeface="Mitra" pitchFamily="2" charset="-78"/>
            </a:endParaRPr>
          </a:p>
          <a:p>
            <a:r>
              <a:rPr lang="fa-IR" dirty="0" smtClean="0">
                <a:cs typeface="Mitra" pitchFamily="2" charset="-78"/>
              </a:rPr>
              <a:t>2. مدارک هویتی متولی( شامل: کپی برابر اصل شناسنامه و کارت ملی)</a:t>
            </a:r>
            <a:endParaRPr lang="en-US" dirty="0" smtClean="0">
              <a:cs typeface="Mitra" pitchFamily="2" charset="-78"/>
            </a:endParaRPr>
          </a:p>
          <a:p>
            <a:endParaRPr lang="fa-I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400" dirty="0" smtClean="0">
                <a:solidFill>
                  <a:srgbClr val="FFC000"/>
                </a:solidFill>
                <a:cs typeface="B Titr" pitchFamily="2" charset="-78"/>
              </a:rPr>
              <a:t> انجام فرایند تطبیق بر اساس نامه شماره 114/2085/د مورخ 96/11/02</a:t>
            </a:r>
            <a:endParaRPr lang="en-US" sz="2400"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ar-SA" sz="2400" b="1" dirty="0" smtClean="0">
                <a:cs typeface="B Nazanin" pitchFamily="2" charset="-78"/>
              </a:rPr>
              <a:t>پروانه جهت تاسیس، تمدید و بهره برداری مراکز درمانی خیریه‌،  تنها به موسسات خیریه ای که از یکی از مراجع صدور مجوز (نیروی انتظامی، بهزیستی، وزارت کشور) موافقت اصولی اخذ کرده باشند، اعطا می شود. </a:t>
            </a:r>
            <a:endParaRPr lang="en-US" sz="2400" b="1" dirty="0">
              <a:cs typeface="B Nazani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۱۱.jpg"/>
          <p:cNvPicPr>
            <a:picLocks noGrp="1" noChangeAspect="1"/>
          </p:cNvPicPr>
          <p:nvPr>
            <p:ph idx="1"/>
          </p:nvPr>
        </p:nvPicPr>
        <p:blipFill>
          <a:blip r:embed="rId2" cstate="print"/>
          <a:stretch>
            <a:fillRect/>
          </a:stretch>
        </p:blipFill>
        <p:spPr>
          <a:xfrm>
            <a:off x="0" y="0"/>
            <a:ext cx="9144000" cy="7000900"/>
          </a:xfrm>
        </p:spPr>
      </p:pic>
      <p:sp>
        <p:nvSpPr>
          <p:cNvPr id="7" name="TextBox 6"/>
          <p:cNvSpPr txBox="1"/>
          <p:nvPr/>
        </p:nvSpPr>
        <p:spPr>
          <a:xfrm>
            <a:off x="3143240" y="3714752"/>
            <a:ext cx="4071966" cy="369332"/>
          </a:xfrm>
          <a:prstGeom prst="rect">
            <a:avLst/>
          </a:prstGeom>
          <a:noFill/>
        </p:spPr>
        <p:txBody>
          <a:bodyPr wrap="square" rtlCol="1">
            <a:spAutoFit/>
          </a:bodyPr>
          <a:lstStyle/>
          <a:p>
            <a:pPr algn="ct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با تشکر از  حسن توجه شما</a:t>
            </a:r>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59306" y="802356"/>
          <a:ext cx="7098632" cy="4488754"/>
        </p:xfrm>
        <a:graphic>
          <a:graphicData uri="http://schemas.openxmlformats.org/drawingml/2006/table">
            <a:tbl>
              <a:tblPr firstRow="1" bandRow="1">
                <a:tableStyleId>{5C22544A-7EE6-4342-B048-85BDC9FD1C3A}</a:tableStyleId>
              </a:tblPr>
              <a:tblGrid>
                <a:gridCol w="3537284"/>
                <a:gridCol w="3561348"/>
              </a:tblGrid>
              <a:tr h="511955">
                <a:tc gridSpan="2">
                  <a:txBody>
                    <a:bodyPr/>
                    <a:lstStyle/>
                    <a:p>
                      <a:pPr algn="ctr"/>
                      <a:r>
                        <a:rPr lang="fa-IR" sz="1800" dirty="0" smtClean="0">
                          <a:cs typeface="B Titr" pitchFamily="2" charset="-78"/>
                        </a:rPr>
                        <a:t>گزارش آماری مؤسسات خیریه حوزه سلامت</a:t>
                      </a:r>
                      <a:endParaRPr lang="en-US" sz="1800" dirty="0">
                        <a:cs typeface="B Titr" pitchFamily="2" charset="-78"/>
                      </a:endParaRPr>
                    </a:p>
                  </a:txBody>
                  <a:tcPr/>
                </a:tc>
                <a:tc hMerge="1">
                  <a:txBody>
                    <a:bodyPr/>
                    <a:lstStyle/>
                    <a:p>
                      <a:endParaRPr lang="en-US" sz="2400" dirty="0">
                        <a:cs typeface="B Nazanin" pitchFamily="2" charset="-78"/>
                      </a:endParaRPr>
                    </a:p>
                  </a:txBody>
                  <a:tcPr/>
                </a:tc>
              </a:tr>
              <a:tr h="921520">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تعداد کل مؤسسات خیریه فعال</a:t>
                      </a:r>
                      <a:endParaRPr lang="en-US" sz="1800" dirty="0">
                        <a:cs typeface="B Titr" pitchFamily="2" charset="-78"/>
                      </a:endParaRPr>
                    </a:p>
                  </a:txBody>
                  <a:tcPr/>
                </a:tc>
                <a:tc hMerge="1">
                  <a:txBody>
                    <a:bodyPr/>
                    <a:lstStyle/>
                    <a:p>
                      <a:pPr algn="ctr"/>
                      <a:endParaRPr lang="en-US" sz="2400" dirty="0">
                        <a:cs typeface="B Nazanin" pitchFamily="2" charset="-78"/>
                      </a:endParaRPr>
                    </a:p>
                  </a:txBody>
                  <a:tcPr/>
                </a:tc>
              </a:tr>
              <a:tr h="511955">
                <a:tc gridSpan="2">
                  <a:txBody>
                    <a:bodyPr/>
                    <a:lstStyle/>
                    <a:p>
                      <a:pPr algn="ctr"/>
                      <a:r>
                        <a:rPr lang="fa-IR" sz="1800" dirty="0" smtClean="0">
                          <a:cs typeface="B Titr" pitchFamily="2" charset="-78"/>
                        </a:rPr>
                        <a:t>879</a:t>
                      </a:r>
                      <a:endParaRPr lang="en-US" sz="1800" dirty="0">
                        <a:cs typeface="B Titr" pitchFamily="2" charset="-78"/>
                      </a:endParaRPr>
                    </a:p>
                  </a:txBody>
                  <a:tcPr/>
                </a:tc>
                <a:tc hMerge="1">
                  <a:txBody>
                    <a:bodyPr/>
                    <a:lstStyle/>
                    <a:p>
                      <a:pPr algn="ctr"/>
                      <a:endParaRPr lang="en-US" sz="2400" dirty="0">
                        <a:cs typeface="B Nazanin" pitchFamily="2" charset="-78"/>
                      </a:endParaRPr>
                    </a:p>
                  </a:txBody>
                  <a:tcPr/>
                </a:tc>
              </a:tr>
              <a:tr h="921520">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تعداد مؤسسات خیریه درمانی</a:t>
                      </a:r>
                      <a:endParaRPr lang="en-US" sz="1800" dirty="0">
                        <a:cs typeface="B Titr" pitchFamily="2" charset="-78"/>
                      </a:endParaRPr>
                    </a:p>
                  </a:txBody>
                  <a:tcPr>
                    <a:lnB w="12700" cap="flat" cmpd="sng" algn="ctr">
                      <a:solidFill>
                        <a:schemeClr val="tx1"/>
                      </a:solidFill>
                      <a:prstDash val="solid"/>
                      <a:round/>
                      <a:headEnd type="none" w="med" len="med"/>
                      <a:tailEnd type="none" w="med" len="med"/>
                    </a:lnB>
                  </a:tcPr>
                </a:tc>
                <a:tc hMerge="1">
                  <a:txBody>
                    <a:bodyPr/>
                    <a:lstStyle/>
                    <a:p>
                      <a:pPr algn="ctr"/>
                      <a:endParaRPr lang="en-US" sz="2400" dirty="0">
                        <a:cs typeface="B Nazanin" pitchFamily="2" charset="-78"/>
                      </a:endParaRPr>
                    </a:p>
                  </a:txBody>
                  <a:tcPr>
                    <a:lnB w="12700" cap="flat" cmpd="sng" algn="ctr">
                      <a:solidFill>
                        <a:schemeClr val="tx1"/>
                      </a:solidFill>
                      <a:prstDash val="solid"/>
                      <a:round/>
                      <a:headEnd type="none" w="med" len="med"/>
                      <a:tailEnd type="none" w="med" len="med"/>
                    </a:lnB>
                  </a:tcPr>
                </a:tc>
              </a:tr>
              <a:tr h="597894">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356</a:t>
                      </a:r>
                      <a:endParaRPr lang="en-US" sz="1800" dirty="0">
                        <a:cs typeface="B Titr" pitchFamily="2" charset="-78"/>
                      </a:endParaRPr>
                    </a:p>
                  </a:txBody>
                  <a:tcPr>
                    <a:lnT w="12700" cap="flat" cmpd="sng" algn="ctr">
                      <a:solidFill>
                        <a:schemeClr val="tx1"/>
                      </a:solidFill>
                      <a:prstDash val="solid"/>
                      <a:round/>
                      <a:headEnd type="none" w="med" len="med"/>
                      <a:tailEnd type="none" w="med" len="med"/>
                    </a:lnT>
                  </a:tcPr>
                </a:tc>
                <a:tc hMerge="1">
                  <a:txBody>
                    <a:bodyPr/>
                    <a:lstStyle/>
                    <a:p>
                      <a:pPr algn="ctr"/>
                      <a:endParaRPr lang="en-US" sz="2400" dirty="0">
                        <a:cs typeface="B Nazanin" pitchFamily="2" charset="-78"/>
                      </a:endParaRPr>
                    </a:p>
                  </a:txBody>
                  <a:tcPr>
                    <a:lnT w="12700" cap="flat" cmpd="sng" algn="ctr">
                      <a:solidFill>
                        <a:schemeClr val="tx1"/>
                      </a:solidFill>
                      <a:prstDash val="solid"/>
                      <a:round/>
                      <a:headEnd type="none" w="med" len="med"/>
                      <a:tailEnd type="none" w="med" len="med"/>
                    </a:lnT>
                  </a:tcPr>
                </a:tc>
              </a:tr>
              <a:tr h="511955">
                <a:tc>
                  <a:txBody>
                    <a:bodyPr/>
                    <a:lstStyle/>
                    <a:p>
                      <a:pPr algn="ctr"/>
                      <a:r>
                        <a:rPr lang="fa-IR" sz="1800" dirty="0" smtClean="0">
                          <a:cs typeface="B Titr" pitchFamily="2" charset="-78"/>
                        </a:rPr>
                        <a:t>تعداد درمانگاههای خیریه</a:t>
                      </a:r>
                      <a:endParaRPr lang="en-US" sz="1800" dirty="0">
                        <a:cs typeface="B Titr" pitchFamily="2" charset="-78"/>
                      </a:endParaRPr>
                    </a:p>
                  </a:txBody>
                  <a:tcPr/>
                </a:tc>
                <a:tc>
                  <a:txBody>
                    <a:bodyPr/>
                    <a:lstStyle/>
                    <a:p>
                      <a:pPr algn="ctr"/>
                      <a:r>
                        <a:rPr lang="fa-IR" sz="1800" dirty="0" smtClean="0">
                          <a:cs typeface="B Titr" pitchFamily="2" charset="-78"/>
                        </a:rPr>
                        <a:t>تعداد</a:t>
                      </a:r>
                      <a:r>
                        <a:rPr lang="fa-IR" sz="1800" baseline="0" dirty="0" smtClean="0">
                          <a:cs typeface="B Titr" pitchFamily="2" charset="-78"/>
                        </a:rPr>
                        <a:t> کل بیمارستان های خیریه</a:t>
                      </a:r>
                      <a:endParaRPr lang="en-US" sz="1800" dirty="0">
                        <a:cs typeface="B Titr" pitchFamily="2" charset="-78"/>
                      </a:endParaRPr>
                    </a:p>
                  </a:txBody>
                  <a:tcPr/>
                </a:tc>
              </a:tr>
              <a:tr h="511955">
                <a:tc>
                  <a:txBody>
                    <a:bodyPr/>
                    <a:lstStyle/>
                    <a:p>
                      <a:pPr algn="ctr"/>
                      <a:r>
                        <a:rPr lang="fa-IR" sz="1800" dirty="0" smtClean="0">
                          <a:cs typeface="B Titr" pitchFamily="2" charset="-78"/>
                        </a:rPr>
                        <a:t>311</a:t>
                      </a:r>
                      <a:endParaRPr lang="en-US" sz="1800" dirty="0">
                        <a:cs typeface="B Titr" pitchFamily="2" charset="-78"/>
                      </a:endParaRPr>
                    </a:p>
                  </a:txBody>
                  <a:tcPr/>
                </a:tc>
                <a:tc>
                  <a:txBody>
                    <a:bodyPr/>
                    <a:lstStyle/>
                    <a:p>
                      <a:pPr algn="ctr"/>
                      <a:r>
                        <a:rPr lang="fa-IR" sz="1800" dirty="0" smtClean="0">
                          <a:cs typeface="B Titr" pitchFamily="2" charset="-78"/>
                        </a:rPr>
                        <a:t>45</a:t>
                      </a:r>
                      <a:endParaRPr lang="en-US" sz="1800" dirty="0">
                        <a:cs typeface="B Titr" pitchFamily="2" charset="-78"/>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smtClean="0">
                <a:solidFill>
                  <a:srgbClr val="FFC000"/>
                </a:solidFill>
                <a:cs typeface="B Titr" pitchFamily="2" charset="-78"/>
              </a:rPr>
              <a:t>دانشگاههایی که مرکز خیریه درمانی ندارند</a:t>
            </a:r>
            <a:endParaRPr lang="en-US" sz="2400" dirty="0">
              <a:solidFill>
                <a:srgbClr val="FFC000"/>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Nazanin" pitchFamily="2" charset="-78"/>
              </a:rPr>
              <a:t>بوشهر-تربت جام-خمین- شوشتر- فسا- </a:t>
            </a:r>
            <a:r>
              <a:rPr lang="fa-IR" sz="2400" b="1" u="sng" dirty="0" smtClean="0">
                <a:cs typeface="B Nazanin" pitchFamily="2" charset="-78"/>
              </a:rPr>
              <a:t>قزوین</a:t>
            </a:r>
            <a:r>
              <a:rPr lang="fa-IR" sz="2400" b="1" dirty="0" smtClean="0">
                <a:cs typeface="B Nazanin" pitchFamily="2" charset="-78"/>
              </a:rPr>
              <a:t>- گراش- گناباد- مراغه- یاسوج- اسد آباد- اسفراین- بابل- جیرفت- خلخال- </a:t>
            </a:r>
            <a:r>
              <a:rPr lang="fa-IR" sz="2400" b="1" u="sng" dirty="0" smtClean="0">
                <a:cs typeface="B Nazanin" pitchFamily="2" charset="-78"/>
              </a:rPr>
              <a:t>مازندران- </a:t>
            </a:r>
            <a:r>
              <a:rPr lang="fa-IR" sz="2400" b="1" dirty="0" smtClean="0">
                <a:cs typeface="B Nazanin" pitchFamily="2" charset="-78"/>
              </a:rPr>
              <a:t>بهبهان- بم- سراب- علوم بهزیستی و توانبخشی-</a:t>
            </a:r>
            <a:endParaRPr lang="en-US" sz="2400" b="1" dirty="0">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1015.jpg"/>
          <p:cNvPicPr>
            <a:picLocks noGrp="1" noChangeAspect="1"/>
          </p:cNvPicPr>
          <p:nvPr>
            <p:ph idx="1"/>
          </p:nvPr>
        </p:nvPicPr>
        <p:blipFill>
          <a:blip r:embed="rId2" cstate="print"/>
          <a:stretch>
            <a:fillRect/>
          </a:stretch>
        </p:blipFill>
        <p:spPr>
          <a:xfrm>
            <a:off x="0" y="0"/>
            <a:ext cx="9144000" cy="6858000"/>
          </a:xfrm>
        </p:spPr>
      </p:pic>
      <p:sp>
        <p:nvSpPr>
          <p:cNvPr id="5" name="Title 3"/>
          <p:cNvSpPr txBox="1">
            <a:spLocks/>
          </p:cNvSpPr>
          <p:nvPr/>
        </p:nvSpPr>
        <p:spPr>
          <a:xfrm>
            <a:off x="1285852" y="2071678"/>
            <a:ext cx="6357982" cy="2214578"/>
          </a:xfrm>
          <a:prstGeom prst="rect">
            <a:avLst/>
          </a:prstGeom>
        </p:spPr>
        <p:style>
          <a:lnRef idx="1">
            <a:schemeClr val="accent5"/>
          </a:lnRef>
          <a:fillRef idx="2">
            <a:schemeClr val="accent5"/>
          </a:fillRef>
          <a:effectRef idx="1">
            <a:schemeClr val="accent5"/>
          </a:effectRef>
          <a:fontRef idx="minor">
            <a:schemeClr val="dk1"/>
          </a:fontRef>
        </p:style>
        <p:txBody>
          <a:bodyPr vert="horz" anchor="ctr">
            <a:normAutofit/>
          </a:bodyPr>
          <a:lstStyle/>
          <a:p>
            <a:pPr marL="484632" marR="0" lvl="0" indent="0" algn="ctr" defTabSz="914400" rtl="1" eaLnBrk="1" fontAlgn="auto" latinLnBrk="0" hangingPunct="1">
              <a:lnSpc>
                <a:spcPct val="100000"/>
              </a:lnSpc>
              <a:spcBef>
                <a:spcPct val="0"/>
              </a:spcBef>
              <a:spcAft>
                <a:spcPts val="0"/>
              </a:spcAft>
              <a:buClrTx/>
              <a:buSzTx/>
              <a:buFontTx/>
              <a:buNone/>
              <a:tabLst/>
              <a:defRPr/>
            </a:pPr>
            <a:r>
              <a:rPr kumimoji="0" lang="fa-IR" sz="4000" b="0" i="0" u="none" strike="noStrike" kern="1200" cap="none" spc="0" normalizeH="0" baseline="0" noProof="0" dirty="0" smtClean="0">
                <a:ln w="6350">
                  <a:solidFill>
                    <a:schemeClr val="accent1">
                      <a:shade val="43000"/>
                    </a:schemeClr>
                  </a:solidFill>
                </a:ln>
                <a:solidFill>
                  <a:srgbClr val="0070C0"/>
                </a:solidFill>
                <a:effectLst>
                  <a:outerShdw blurRad="26000" dist="26000" dir="14500000" algn="tl" rotWithShape="0">
                    <a:srgbClr val="000000">
                      <a:alpha val="40000"/>
                    </a:srgbClr>
                  </a:outerShdw>
                </a:effectLst>
                <a:uLnTx/>
                <a:uFillTx/>
                <a:latin typeface="+mj-lt"/>
                <a:ea typeface="+mj-ea"/>
                <a:cs typeface="B Titr" pitchFamily="2" charset="-78"/>
              </a:rPr>
              <a:t>مراکز درمانی (خیریه،</a:t>
            </a:r>
            <a:r>
              <a:rPr kumimoji="0" lang="fa-IR" sz="4000" b="0" i="0" u="none" strike="noStrike" kern="1200" cap="none" spc="0" normalizeH="0" noProof="0" dirty="0" smtClean="0">
                <a:ln w="6350">
                  <a:solidFill>
                    <a:schemeClr val="accent1">
                      <a:shade val="43000"/>
                    </a:schemeClr>
                  </a:solidFill>
                </a:ln>
                <a:solidFill>
                  <a:srgbClr val="0070C0"/>
                </a:solidFill>
                <a:effectLst>
                  <a:outerShdw blurRad="26000" dist="26000" dir="14500000" algn="tl" rotWithShape="0">
                    <a:srgbClr val="000000">
                      <a:alpha val="40000"/>
                    </a:srgbClr>
                  </a:outerShdw>
                </a:effectLst>
                <a:uLnTx/>
                <a:uFillTx/>
                <a:latin typeface="+mj-lt"/>
                <a:ea typeface="+mj-ea"/>
                <a:cs typeface="B Titr" pitchFamily="2" charset="-78"/>
              </a:rPr>
              <a:t> موقوفه)</a:t>
            </a:r>
            <a:endParaRPr kumimoji="0" lang="fa-IR" sz="4000" b="0" i="0" u="none" strike="noStrike" kern="1200" cap="none" spc="0" normalizeH="0" baseline="0" noProof="0" dirty="0">
              <a:ln w="6350">
                <a:solidFill>
                  <a:schemeClr val="accent1">
                    <a:shade val="43000"/>
                  </a:schemeClr>
                </a:solidFill>
              </a:ln>
              <a:solidFill>
                <a:srgbClr val="0070C0"/>
              </a:solidFill>
              <a:effectLst>
                <a:outerShdw blurRad="26000" dist="26000" dir="14500000" algn="tl" rotWithShape="0">
                  <a:srgbClr val="000000">
                    <a:alpha val="4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1399032"/>
          </a:xfrm>
        </p:spPr>
        <p:txBody>
          <a:bodyPr>
            <a:normAutofit/>
          </a:bodyPr>
          <a:lstStyle/>
          <a:p>
            <a:pPr algn="ctr"/>
            <a:r>
              <a:rPr lang="fa-IR" sz="2800" dirty="0" smtClean="0">
                <a:solidFill>
                  <a:srgbClr val="FFC000"/>
                </a:solidFill>
                <a:cs typeface="B Titr" pitchFamily="2" charset="-78"/>
              </a:rPr>
              <a:t>مراکز خیریه درمانی تفویض شده دانشگاه/دانشکده علوم پزشکی کشور</a:t>
            </a:r>
            <a:br>
              <a:rPr lang="fa-IR" sz="2800" dirty="0" smtClean="0">
                <a:solidFill>
                  <a:srgbClr val="FFC000"/>
                </a:solidFill>
                <a:cs typeface="B Titr" pitchFamily="2" charset="-78"/>
              </a:rPr>
            </a:br>
            <a:endParaRPr lang="en-US" sz="2800" dirty="0">
              <a:solidFill>
                <a:srgbClr val="FFC000"/>
              </a:solidFill>
              <a:cs typeface="B Titr" pitchFamily="2" charset="-78"/>
            </a:endParaRPr>
          </a:p>
        </p:txBody>
      </p:sp>
      <p:sp>
        <p:nvSpPr>
          <p:cNvPr id="3" name="Content Placeholder 2"/>
          <p:cNvSpPr>
            <a:spLocks noGrp="1"/>
          </p:cNvSpPr>
          <p:nvPr>
            <p:ph idx="1"/>
          </p:nvPr>
        </p:nvSpPr>
        <p:spPr>
          <a:xfrm>
            <a:off x="500034" y="3214686"/>
            <a:ext cx="8229600" cy="2714612"/>
          </a:xfrm>
        </p:spPr>
        <p:txBody>
          <a:bodyPr>
            <a:normAutofit/>
          </a:bodyPr>
          <a:lstStyle/>
          <a:p>
            <a:pPr algn="r" rtl="1"/>
            <a:r>
              <a:rPr lang="fa-IR" sz="2800" dirty="0" smtClean="0">
                <a:cs typeface="B Nazanin" pitchFamily="2" charset="-78"/>
              </a:rPr>
              <a:t>درمانگاه ها</a:t>
            </a:r>
          </a:p>
          <a:p>
            <a:pPr algn="r" rtl="1"/>
            <a:r>
              <a:rPr lang="fa-IR" sz="2800" dirty="0" smtClean="0">
                <a:cs typeface="B Nazanin" pitchFamily="2" charset="-78"/>
              </a:rPr>
              <a:t>مراکز تخصصی درمانی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solidFill>
                  <a:srgbClr val="FFC000"/>
                </a:solidFill>
                <a:cs typeface="B Titr" pitchFamily="2" charset="-78"/>
              </a:rPr>
              <a:t>تعداد بیمارستان های کل کشور</a:t>
            </a:r>
            <a:endParaRPr lang="en-US" sz="2800" dirty="0">
              <a:solidFill>
                <a:srgbClr val="FFC000"/>
              </a:solidFill>
              <a:cs typeface="B Titr" pitchFamily="2" charset="-78"/>
            </a:endParaRPr>
          </a:p>
        </p:txBody>
      </p:sp>
      <p:graphicFrame>
        <p:nvGraphicFramePr>
          <p:cNvPr id="5" name="Content Placeholder 4"/>
          <p:cNvGraphicFramePr>
            <a:graphicFrameLocks noGrp="1"/>
          </p:cNvGraphicFramePr>
          <p:nvPr>
            <p:ph idx="1"/>
          </p:nvPr>
        </p:nvGraphicFramePr>
        <p:xfrm>
          <a:off x="457200" y="1600200"/>
          <a:ext cx="8229600" cy="3606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fa-IR" dirty="0" smtClean="0">
                          <a:cs typeface="B Titr" pitchFamily="2" charset="-78"/>
                        </a:rPr>
                        <a:t>تعداد بیمارستان ها</a:t>
                      </a:r>
                      <a:endParaRPr lang="en-US" dirty="0">
                        <a:cs typeface="B Titr" pitchFamily="2"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B Titr" pitchFamily="2" charset="-78"/>
                        </a:rPr>
                        <a:t>دانشگاه/دانشکده</a:t>
                      </a:r>
                      <a:endParaRPr lang="en-US" dirty="0" smtClean="0">
                        <a:cs typeface="B Titr" pitchFamily="2" charset="-78"/>
                      </a:endParaRPr>
                    </a:p>
                    <a:p>
                      <a:endParaRPr lang="en-US" dirty="0">
                        <a:cs typeface="B Titr" pitchFamily="2" charset="-78"/>
                      </a:endParaRPr>
                    </a:p>
                  </a:txBody>
                  <a:tcPr/>
                </a:tc>
                <a:tc>
                  <a:txBody>
                    <a:bodyPr/>
                    <a:lstStyle/>
                    <a:p>
                      <a:r>
                        <a:rPr lang="fa-IR" dirty="0" smtClean="0">
                          <a:cs typeface="B Titr" pitchFamily="2" charset="-78"/>
                        </a:rPr>
                        <a:t>تعداد بیمارستان</a:t>
                      </a:r>
                      <a:r>
                        <a:rPr lang="fa-IR" baseline="0" dirty="0" smtClean="0">
                          <a:cs typeface="B Titr" pitchFamily="2" charset="-78"/>
                        </a:rPr>
                        <a:t> ها</a:t>
                      </a:r>
                      <a:endParaRPr lang="en-US" dirty="0">
                        <a:cs typeface="B Titr" pitchFamily="2" charset="-78"/>
                      </a:endParaRPr>
                    </a:p>
                  </a:txBody>
                  <a:tcPr/>
                </a:tc>
                <a:tc>
                  <a:txBody>
                    <a:bodyPr/>
                    <a:lstStyle/>
                    <a:p>
                      <a:r>
                        <a:rPr lang="fa-IR" dirty="0" smtClean="0">
                          <a:cs typeface="B Titr" pitchFamily="2" charset="-78"/>
                        </a:rPr>
                        <a:t>دانشگاه/دانشکده</a:t>
                      </a:r>
                      <a:endParaRPr lang="en-US" dirty="0">
                        <a:cs typeface="B Titr" pitchFamily="2" charset="-78"/>
                      </a:endParaRPr>
                    </a:p>
                  </a:txBody>
                  <a:tcPr/>
                </a:tc>
              </a:tr>
              <a:tr h="370840">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قزوین</a:t>
                      </a:r>
                      <a:endParaRPr lang="en-US" dirty="0">
                        <a:cs typeface="B Titr" pitchFamily="2" charset="-78"/>
                      </a:endParaRPr>
                    </a:p>
                  </a:txBody>
                  <a:tcPr/>
                </a:tc>
                <a:tc>
                  <a:txBody>
                    <a:bodyPr/>
                    <a:lstStyle/>
                    <a:p>
                      <a:pPr algn="ctr"/>
                      <a:r>
                        <a:rPr lang="fa-IR" dirty="0" smtClean="0">
                          <a:cs typeface="B Titr" pitchFamily="2" charset="-78"/>
                        </a:rPr>
                        <a:t>16</a:t>
                      </a:r>
                      <a:endParaRPr lang="en-US" dirty="0">
                        <a:cs typeface="B Titr" pitchFamily="2" charset="-78"/>
                      </a:endParaRPr>
                    </a:p>
                  </a:txBody>
                  <a:tcPr/>
                </a:tc>
                <a:tc>
                  <a:txBody>
                    <a:bodyPr/>
                    <a:lstStyle/>
                    <a:p>
                      <a:pPr algn="ctr"/>
                      <a:r>
                        <a:rPr lang="fa-IR" dirty="0" smtClean="0">
                          <a:cs typeface="B Titr" pitchFamily="2" charset="-78"/>
                        </a:rPr>
                        <a:t>تهران</a:t>
                      </a:r>
                      <a:endParaRPr lang="en-US" dirty="0">
                        <a:cs typeface="B Titr" pitchFamily="2" charset="-78"/>
                      </a:endParaRPr>
                    </a:p>
                  </a:txBody>
                  <a:tcPr/>
                </a:tc>
              </a:tr>
              <a:tr h="370840">
                <a:tc>
                  <a:txBody>
                    <a:bodyPr/>
                    <a:lstStyle/>
                    <a:p>
                      <a:pPr algn="ctr"/>
                      <a:r>
                        <a:rPr lang="fa-IR" dirty="0" smtClean="0">
                          <a:cs typeface="B Titr" pitchFamily="2" charset="-78"/>
                        </a:rPr>
                        <a:t>3</a:t>
                      </a:r>
                      <a:endParaRPr lang="en-US" dirty="0">
                        <a:cs typeface="B Titr" pitchFamily="2" charset="-78"/>
                      </a:endParaRPr>
                    </a:p>
                  </a:txBody>
                  <a:tcPr/>
                </a:tc>
                <a:tc>
                  <a:txBody>
                    <a:bodyPr/>
                    <a:lstStyle/>
                    <a:p>
                      <a:pPr algn="ctr"/>
                      <a:r>
                        <a:rPr lang="fa-IR" dirty="0" smtClean="0">
                          <a:cs typeface="B Titr" pitchFamily="2" charset="-78"/>
                        </a:rPr>
                        <a:t>یزد</a:t>
                      </a:r>
                      <a:endParaRPr lang="en-US" dirty="0">
                        <a:cs typeface="B Titr" pitchFamily="2" charset="-78"/>
                      </a:endParaRPr>
                    </a:p>
                  </a:txBody>
                  <a:tcPr/>
                </a:tc>
                <a:tc>
                  <a:txBody>
                    <a:bodyPr/>
                    <a:lstStyle/>
                    <a:p>
                      <a:pPr algn="ctr"/>
                      <a:r>
                        <a:rPr lang="fa-IR" dirty="0" smtClean="0">
                          <a:cs typeface="B Titr" pitchFamily="2" charset="-78"/>
                        </a:rPr>
                        <a:t>6</a:t>
                      </a:r>
                      <a:endParaRPr lang="en-US" dirty="0">
                        <a:cs typeface="B Titr" pitchFamily="2" charset="-78"/>
                      </a:endParaRPr>
                    </a:p>
                  </a:txBody>
                  <a:tcPr/>
                </a:tc>
                <a:tc>
                  <a:txBody>
                    <a:bodyPr/>
                    <a:lstStyle/>
                    <a:p>
                      <a:pPr algn="ctr"/>
                      <a:r>
                        <a:rPr lang="fa-IR" dirty="0" smtClean="0">
                          <a:cs typeface="B Titr" pitchFamily="2" charset="-78"/>
                        </a:rPr>
                        <a:t>اصفهان</a:t>
                      </a:r>
                      <a:endParaRPr lang="en-US" dirty="0">
                        <a:cs typeface="B Titr" pitchFamily="2" charset="-78"/>
                      </a:endParaRPr>
                    </a:p>
                  </a:txBody>
                  <a:tcPr/>
                </a:tc>
              </a:tr>
              <a:tr h="370840">
                <a:tc>
                  <a:txBody>
                    <a:bodyPr/>
                    <a:lstStyle/>
                    <a:p>
                      <a:pPr algn="ctr"/>
                      <a:r>
                        <a:rPr lang="fa-IR" dirty="0" smtClean="0">
                          <a:cs typeface="B Titr" pitchFamily="2" charset="-78"/>
                        </a:rPr>
                        <a:t>2</a:t>
                      </a:r>
                      <a:endParaRPr lang="en-US" dirty="0">
                        <a:cs typeface="B Titr" pitchFamily="2" charset="-78"/>
                      </a:endParaRPr>
                    </a:p>
                  </a:txBody>
                  <a:tcPr/>
                </a:tc>
                <a:tc>
                  <a:txBody>
                    <a:bodyPr/>
                    <a:lstStyle/>
                    <a:p>
                      <a:pPr algn="ctr"/>
                      <a:r>
                        <a:rPr lang="fa-IR" dirty="0" smtClean="0">
                          <a:cs typeface="B Titr" pitchFamily="2" charset="-78"/>
                        </a:rPr>
                        <a:t>کرمان</a:t>
                      </a:r>
                      <a:endParaRPr lang="en-US" dirty="0">
                        <a:cs typeface="B Titr" pitchFamily="2" charset="-78"/>
                      </a:endParaRPr>
                    </a:p>
                  </a:txBody>
                  <a:tcPr/>
                </a:tc>
                <a:tc>
                  <a:txBody>
                    <a:bodyPr/>
                    <a:lstStyle/>
                    <a:p>
                      <a:pPr algn="ctr"/>
                      <a:r>
                        <a:rPr lang="fa-IR" dirty="0" smtClean="0">
                          <a:cs typeface="B Titr" pitchFamily="2" charset="-78"/>
                        </a:rPr>
                        <a:t>4</a:t>
                      </a:r>
                      <a:endParaRPr lang="en-US" dirty="0">
                        <a:cs typeface="B Titr" pitchFamily="2" charset="-78"/>
                      </a:endParaRPr>
                    </a:p>
                  </a:txBody>
                  <a:tcPr/>
                </a:tc>
                <a:tc>
                  <a:txBody>
                    <a:bodyPr/>
                    <a:lstStyle/>
                    <a:p>
                      <a:pPr algn="ctr"/>
                      <a:r>
                        <a:rPr lang="fa-IR" dirty="0" smtClean="0">
                          <a:cs typeface="B Titr" pitchFamily="2" charset="-78"/>
                        </a:rPr>
                        <a:t>شیراز</a:t>
                      </a:r>
                      <a:endParaRPr lang="en-US" dirty="0">
                        <a:cs typeface="B Titr" pitchFamily="2" charset="-78"/>
                      </a:endParaRPr>
                    </a:p>
                  </a:txBody>
                  <a:tcPr/>
                </a:tc>
              </a:tr>
              <a:tr h="370840">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ارومیه</a:t>
                      </a:r>
                      <a:endParaRPr lang="en-US" dirty="0">
                        <a:cs typeface="B Titr" pitchFamily="2" charset="-78"/>
                      </a:endParaRPr>
                    </a:p>
                  </a:txBody>
                  <a:tcPr/>
                </a:tc>
                <a:tc>
                  <a:txBody>
                    <a:bodyPr/>
                    <a:lstStyle/>
                    <a:p>
                      <a:pPr algn="ctr"/>
                      <a:r>
                        <a:rPr lang="fa-IR" dirty="0" smtClean="0">
                          <a:cs typeface="B Titr" pitchFamily="2" charset="-78"/>
                        </a:rPr>
                        <a:t>8</a:t>
                      </a:r>
                      <a:endParaRPr lang="en-US" dirty="0">
                        <a:cs typeface="B Titr" pitchFamily="2" charset="-78"/>
                      </a:endParaRPr>
                    </a:p>
                  </a:txBody>
                  <a:tcPr/>
                </a:tc>
                <a:tc>
                  <a:txBody>
                    <a:bodyPr/>
                    <a:lstStyle/>
                    <a:p>
                      <a:pPr algn="ctr"/>
                      <a:r>
                        <a:rPr lang="fa-IR" dirty="0" smtClean="0">
                          <a:cs typeface="B Titr" pitchFamily="2" charset="-78"/>
                        </a:rPr>
                        <a:t>مشهد</a:t>
                      </a:r>
                      <a:endParaRPr lang="en-US" dirty="0">
                        <a:cs typeface="B Titr" pitchFamily="2" charset="-78"/>
                      </a:endParaRPr>
                    </a:p>
                  </a:txBody>
                  <a:tcPr/>
                </a:tc>
              </a:tr>
              <a:tr h="370840">
                <a:tc>
                  <a:txBody>
                    <a:bodyPr/>
                    <a:lstStyle/>
                    <a:p>
                      <a:pPr algn="ctr"/>
                      <a:r>
                        <a:rPr lang="fa-IR" dirty="0" smtClean="0">
                          <a:cs typeface="B Titr" pitchFamily="2" charset="-78"/>
                        </a:rPr>
                        <a:t>2</a:t>
                      </a:r>
                      <a:endParaRPr lang="en-US" dirty="0">
                        <a:cs typeface="B Titr" pitchFamily="2" charset="-78"/>
                      </a:endParaRPr>
                    </a:p>
                  </a:txBody>
                  <a:tcPr/>
                </a:tc>
                <a:tc>
                  <a:txBody>
                    <a:bodyPr/>
                    <a:lstStyle/>
                    <a:p>
                      <a:pPr algn="ctr"/>
                      <a:r>
                        <a:rPr lang="fa-IR" dirty="0" smtClean="0">
                          <a:cs typeface="B Titr" pitchFamily="2" charset="-78"/>
                        </a:rPr>
                        <a:t>دزفول</a:t>
                      </a:r>
                      <a:endParaRPr lang="en-US" dirty="0">
                        <a:cs typeface="B Titr" pitchFamily="2" charset="-78"/>
                      </a:endParaRPr>
                    </a:p>
                  </a:txBody>
                  <a:tcPr/>
                </a:tc>
                <a:tc>
                  <a:txBody>
                    <a:bodyPr/>
                    <a:lstStyle/>
                    <a:p>
                      <a:pPr algn="ctr"/>
                      <a:r>
                        <a:rPr lang="fa-IR" dirty="0" smtClean="0">
                          <a:cs typeface="B Titr" pitchFamily="2" charset="-78"/>
                        </a:rPr>
                        <a:t>2</a:t>
                      </a:r>
                      <a:endParaRPr lang="en-US" dirty="0">
                        <a:cs typeface="B Titr" pitchFamily="2" charset="-78"/>
                      </a:endParaRPr>
                    </a:p>
                  </a:txBody>
                  <a:tcPr/>
                </a:tc>
                <a:tc>
                  <a:txBody>
                    <a:bodyPr/>
                    <a:lstStyle/>
                    <a:p>
                      <a:pPr algn="ctr"/>
                      <a:r>
                        <a:rPr lang="fa-IR" dirty="0" smtClean="0">
                          <a:cs typeface="B Titr" pitchFamily="2" charset="-78"/>
                        </a:rPr>
                        <a:t>قم</a:t>
                      </a:r>
                      <a:endParaRPr lang="en-US" dirty="0">
                        <a:cs typeface="B Titr" pitchFamily="2" charset="-78"/>
                      </a:endParaRPr>
                    </a:p>
                  </a:txBody>
                  <a:tcPr/>
                </a:tc>
              </a:tr>
              <a:tr h="370840">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همدان</a:t>
                      </a:r>
                      <a:endParaRPr lang="en-US" dirty="0">
                        <a:cs typeface="B Titr" pitchFamily="2" charset="-78"/>
                      </a:endParaRPr>
                    </a:p>
                  </a:txBody>
                  <a:tcPr/>
                </a:tc>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تبریز</a:t>
                      </a:r>
                      <a:endParaRPr lang="en-US" dirty="0">
                        <a:cs typeface="B Titr" pitchFamily="2" charset="-78"/>
                      </a:endParaRPr>
                    </a:p>
                  </a:txBody>
                  <a:tcPr/>
                </a:tc>
              </a:tr>
              <a:tr h="370840">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اهواز</a:t>
                      </a:r>
                      <a:endParaRPr lang="en-US" dirty="0">
                        <a:cs typeface="B Titr" pitchFamily="2" charset="-78"/>
                      </a:endParaRPr>
                    </a:p>
                  </a:txBody>
                  <a:tcPr/>
                </a:tc>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زابل</a:t>
                      </a:r>
                      <a:endParaRPr lang="en-US" dirty="0">
                        <a:cs typeface="B Titr" pitchFamily="2" charset="-78"/>
                      </a:endParaRPr>
                    </a:p>
                  </a:txBody>
                  <a:tcPr/>
                </a:tc>
              </a:tr>
              <a:tr h="370840">
                <a:tc>
                  <a:txBody>
                    <a:bodyPr/>
                    <a:lstStyle/>
                    <a:p>
                      <a:pPr algn="ctr"/>
                      <a:endParaRPr lang="en-US" dirty="0">
                        <a:cs typeface="B Titr" pitchFamily="2" charset="-78"/>
                      </a:endParaRPr>
                    </a:p>
                  </a:txBody>
                  <a:tcPr/>
                </a:tc>
                <a:tc>
                  <a:txBody>
                    <a:bodyPr/>
                    <a:lstStyle/>
                    <a:p>
                      <a:pPr algn="ctr"/>
                      <a:endParaRPr lang="en-US" dirty="0">
                        <a:cs typeface="B Titr" pitchFamily="2" charset="-78"/>
                      </a:endParaRPr>
                    </a:p>
                  </a:txBody>
                  <a:tcPr/>
                </a:tc>
                <a:tc>
                  <a:txBody>
                    <a:bodyPr/>
                    <a:lstStyle/>
                    <a:p>
                      <a:pPr algn="ctr"/>
                      <a:r>
                        <a:rPr lang="fa-IR" dirty="0" smtClean="0">
                          <a:cs typeface="B Titr" pitchFamily="2" charset="-78"/>
                        </a:rPr>
                        <a:t>1</a:t>
                      </a:r>
                      <a:endParaRPr lang="en-US" dirty="0">
                        <a:cs typeface="B Titr" pitchFamily="2" charset="-78"/>
                      </a:endParaRPr>
                    </a:p>
                  </a:txBody>
                  <a:tcPr/>
                </a:tc>
                <a:tc>
                  <a:txBody>
                    <a:bodyPr/>
                    <a:lstStyle/>
                    <a:p>
                      <a:pPr algn="ctr"/>
                      <a:r>
                        <a:rPr lang="fa-IR" dirty="0" smtClean="0">
                          <a:cs typeface="B Titr" pitchFamily="2" charset="-78"/>
                        </a:rPr>
                        <a:t>اراک</a:t>
                      </a:r>
                      <a:endParaRPr lang="en-US" dirty="0">
                        <a:cs typeface="B Titr" pitchFamily="2" charset="-78"/>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a-IR" sz="2400" dirty="0" smtClean="0">
                <a:solidFill>
                  <a:srgbClr val="FFC000"/>
                </a:solidFill>
                <a:cs typeface="B Titr" pitchFamily="2" charset="-78"/>
              </a:rPr>
              <a:t>ابلاغ آیین نامه تاسیس و اداره مراکز خیریه درمانی با شماره 17261/د400 مورخ 96/07/12</a:t>
            </a:r>
            <a:endParaRPr lang="en-US" sz="2400" dirty="0">
              <a:solidFill>
                <a:srgbClr val="FFC000"/>
              </a:solidFill>
              <a:cs typeface="B Titr" pitchFamily="2" charset="-78"/>
            </a:endParaRPr>
          </a:p>
        </p:txBody>
      </p:sp>
      <p:pic>
        <p:nvPicPr>
          <p:cNvPr id="180226" name="Picture 2" descr="C:\Users\H81M-C\Desktop\آئین نامه ها\صفحه 1 آئین نامه تاسیس و اداره مراکز خیریه حوزه سلامت - 13 شهریور 96.jpg"/>
          <p:cNvPicPr>
            <a:picLocks noGrp="1" noChangeAspect="1" noChangeArrowheads="1"/>
          </p:cNvPicPr>
          <p:nvPr>
            <p:ph idx="1"/>
          </p:nvPr>
        </p:nvPicPr>
        <p:blipFill>
          <a:blip r:embed="rId3" cstate="print"/>
          <a:stretch>
            <a:fillRect/>
          </a:stretch>
        </p:blipFill>
        <p:spPr bwMode="auto">
          <a:xfrm>
            <a:off x="5429256" y="1500174"/>
            <a:ext cx="3234044" cy="4572000"/>
          </a:xfrm>
          <a:prstGeom prst="rect">
            <a:avLst/>
          </a:prstGeom>
          <a:noFill/>
        </p:spPr>
      </p:pic>
      <p:pic>
        <p:nvPicPr>
          <p:cNvPr id="5" name="Picture 2" descr="C:\Users\H81M-C\Desktop\آئین نامه ها\صفحه 2 آئین نامه تاسیس و اداره مراکز خیریه حوزه سلامت - 13 شهریور 96.jpg"/>
          <p:cNvPicPr>
            <a:picLocks noChangeAspect="1" noChangeArrowheads="1"/>
          </p:cNvPicPr>
          <p:nvPr/>
        </p:nvPicPr>
        <p:blipFill>
          <a:blip r:embed="rId4" cstate="print"/>
          <a:srcRect/>
          <a:stretch>
            <a:fillRect/>
          </a:stretch>
        </p:blipFill>
        <p:spPr bwMode="auto">
          <a:xfrm>
            <a:off x="214282" y="1357298"/>
            <a:ext cx="3339469" cy="4721041"/>
          </a:xfrm>
          <a:prstGeom prst="rect">
            <a:avLst/>
          </a:prstGeom>
          <a:noFill/>
        </p:spPr>
      </p:pic>
      <p:pic>
        <p:nvPicPr>
          <p:cNvPr id="6" name="Picture 2" descr="C:\Users\H81M-C\Desktop\آئین نامه ها\صفحه 3 آئین نامه تاسیس و اداره مراکز خیریه حوزه سلامت - 13 شهریور 96.jpg"/>
          <p:cNvPicPr>
            <a:picLocks noChangeAspect="1" noChangeArrowheads="1"/>
          </p:cNvPicPr>
          <p:nvPr/>
        </p:nvPicPr>
        <p:blipFill>
          <a:blip r:embed="rId5" cstate="print"/>
          <a:srcRect/>
          <a:stretch>
            <a:fillRect/>
          </a:stretch>
        </p:blipFill>
        <p:spPr bwMode="auto">
          <a:xfrm>
            <a:off x="2857488" y="2397298"/>
            <a:ext cx="3155317" cy="4460702"/>
          </a:xfrm>
          <a:prstGeom prst="rect">
            <a:avLst/>
          </a:prstGeom>
          <a:noFill/>
        </p:spPr>
      </p:pic>
      <p:pic>
        <p:nvPicPr>
          <p:cNvPr id="7" name="Picture 2" descr="C:\Users\H81M-C\Desktop\آئین نامه ها\صفحه 4 آئین نامه تاسیس و اداره مراکز خیریه حوزه سلامت - 13 شهریور 96.jpg"/>
          <p:cNvPicPr>
            <a:picLocks noChangeAspect="1" noChangeArrowheads="1"/>
          </p:cNvPicPr>
          <p:nvPr/>
        </p:nvPicPr>
        <p:blipFill>
          <a:blip r:embed="rId6" cstate="print"/>
          <a:srcRect/>
          <a:stretch>
            <a:fillRect/>
          </a:stretch>
        </p:blipFill>
        <p:spPr bwMode="auto">
          <a:xfrm>
            <a:off x="500034" y="1643050"/>
            <a:ext cx="2944075" cy="4162068"/>
          </a:xfrm>
          <a:prstGeom prst="rect">
            <a:avLst/>
          </a:prstGeom>
          <a:noFill/>
        </p:spPr>
      </p:pic>
      <p:graphicFrame>
        <p:nvGraphicFramePr>
          <p:cNvPr id="9" name="Object 8"/>
          <p:cNvGraphicFramePr>
            <a:graphicFrameLocks noChangeAspect="1"/>
          </p:cNvGraphicFramePr>
          <p:nvPr/>
        </p:nvGraphicFramePr>
        <p:xfrm>
          <a:off x="4071934" y="1571612"/>
          <a:ext cx="914400" cy="771525"/>
        </p:xfrm>
        <a:graphic>
          <a:graphicData uri="http://schemas.openxmlformats.org/presentationml/2006/ole">
            <mc:AlternateContent xmlns:mc="http://schemas.openxmlformats.org/markup-compatibility/2006">
              <mc:Choice xmlns:v="urn:schemas-microsoft-com:vml" Requires="v">
                <p:oleObj spid="_x0000_s82947" name="Document" showAsIcon="1" r:id="rId8" imgW="914400" imgH="771480" progId="Word.Document.12">
                  <p:embed/>
                </p:oleObj>
              </mc:Choice>
              <mc:Fallback>
                <p:oleObj name="Document" showAsIcon="1" r:id="rId8" imgW="914400" imgH="771480" progId="Word.Document.12">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1934" y="157161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3428992" y="358179"/>
          <a:ext cx="4714908" cy="6499821"/>
        </p:xfrm>
        <a:graphic>
          <a:graphicData uri="http://schemas.openxmlformats.org/presentationml/2006/ole">
            <mc:AlternateContent xmlns:mc="http://schemas.openxmlformats.org/markup-compatibility/2006">
              <mc:Choice xmlns:v="urn:schemas-microsoft-com:vml" Requires="v">
                <p:oleObj spid="_x0000_s81923" name="Document" r:id="rId4" imgW="6965777" imgH="9610837" progId="Word.Document.12">
                  <p:embed/>
                </p:oleObj>
              </mc:Choice>
              <mc:Fallback>
                <p:oleObj name="Document" r:id="rId4" imgW="6965777" imgH="961083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2" y="358179"/>
                        <a:ext cx="4714908" cy="649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a:xfrm>
            <a:off x="457200" y="267494"/>
            <a:ext cx="2828916" cy="4804580"/>
          </a:xfrm>
        </p:spPr>
        <p:txBody>
          <a:bodyPr>
            <a:normAutofit/>
          </a:bodyPr>
          <a:lstStyle/>
          <a:p>
            <a:pPr algn="justLow" rtl="1"/>
            <a:r>
              <a:rPr lang="fa-IR" sz="2000" u="sng" dirty="0" smtClean="0">
                <a:cs typeface="B Titr" pitchFamily="2" charset="-78"/>
              </a:rPr>
              <a:t>ابلاغ دریافت </a:t>
            </a:r>
            <a:r>
              <a:rPr lang="ar-SA" sz="2000" u="sng" dirty="0" smtClean="0">
                <a:cs typeface="B Titr" pitchFamily="2" charset="-78"/>
              </a:rPr>
              <a:t>پروانه فعالیت موسسه/انجمن مردم نهاد خیریه دارای تاریخ اعتبار،صادره ازیکی از مراجع ذیصلاح (وزارت کشور، نیروی انتظامی، بهزیستی</a:t>
            </a:r>
            <a:r>
              <a:rPr lang="ar-SA" sz="2000" dirty="0" smtClean="0">
                <a:cs typeface="B Titr" pitchFamily="2" charset="-78"/>
              </a:rPr>
              <a:t>) </a:t>
            </a:r>
            <a:r>
              <a:rPr lang="fa-IR" sz="2000" dirty="0" smtClean="0">
                <a:cs typeface="B Titr" pitchFamily="2" charset="-78"/>
              </a:rPr>
              <a:t>به شماره نامه ۱۱۴/۴۱مورخ۱۳۹۹/۰۷/۲۲</a:t>
            </a:r>
            <a:endParaRPr lang="en-US" sz="2000" dirty="0">
              <a:cs typeface="B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1748</TotalTime>
  <Words>883</Words>
  <Application>Microsoft Office PowerPoint</Application>
  <PresentationFormat>On-screen Show (4:3)</PresentationFormat>
  <Paragraphs>89</Paragraphs>
  <Slides>23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B Nazanin</vt:lpstr>
      <vt:lpstr>B Titr</vt:lpstr>
      <vt:lpstr>Calibri</vt:lpstr>
      <vt:lpstr>Century Gothic</vt:lpstr>
      <vt:lpstr>Mitra</vt:lpstr>
      <vt:lpstr>Tahoma</vt:lpstr>
      <vt:lpstr>Verdana</vt:lpstr>
      <vt:lpstr>Wingdings 2</vt:lpstr>
      <vt:lpstr>Verve</vt:lpstr>
      <vt:lpstr>Document</vt:lpstr>
      <vt:lpstr>PowerPoint Presentation</vt:lpstr>
      <vt:lpstr>PowerPoint Presentation</vt:lpstr>
      <vt:lpstr>PowerPoint Presentation</vt:lpstr>
      <vt:lpstr>دانشگاههایی که مرکز خیریه درمانی ندارند</vt:lpstr>
      <vt:lpstr>PowerPoint Presentation</vt:lpstr>
      <vt:lpstr>مراکز خیریه درمانی تفویض شده دانشگاه/دانشکده علوم پزشکی کشور </vt:lpstr>
      <vt:lpstr>تعداد بیمارستان های کل کشور</vt:lpstr>
      <vt:lpstr>ابلاغ آیین نامه تاسیس و اداره مراکز خیریه درمانی با شماره 17261/د400 مورخ 96/07/12</vt:lpstr>
      <vt:lpstr>ابلاغ دریافت پروانه فعالیت موسسه/انجمن مردم نهاد خیریه دارای تاریخ اعتبار،صادره ازیکی از مراجع ذیصلاح (وزارت کشور، نیروی انتظامی، بهزیستی) به شماره نامه ۱۱۴/۴۱مورخ۱۳۹۹/۰۷/۲۲</vt:lpstr>
      <vt:lpstr>ابلاغ بخشنامه در خصوص بررسی و تائید ماهیت خیریه بودن موسسات پزشکی</vt:lpstr>
      <vt:lpstr>ابلاغیه اداره کل سازمان های مردم نهاد پیرو بخشنامه به شماره ۱۱۴/۲۲۴ د مورخ۱۳۹۹/۰۹/۲۵ </vt:lpstr>
      <vt:lpstr>مدارک مورد نیاز جهت تمدید ، تأسیس واداره مراکز خیریه درمانی با عنایت به تبصره -۲-۳ ماده ۲ آئین نامه تاسیس واداره مراکز خیریه حوزه سلامت  </vt:lpstr>
      <vt:lpstr>PowerPoint Presentation</vt:lpstr>
      <vt:lpstr>PowerPoint Presentation</vt:lpstr>
      <vt:lpstr>PowerPoint Presentation</vt:lpstr>
      <vt:lpstr>PowerPoint Presentation</vt:lpstr>
      <vt:lpstr>PowerPoint Presentation</vt:lpstr>
      <vt:lpstr>PowerPoint Presentation</vt:lpstr>
      <vt:lpstr>تایید  ومعرفی  اعضای هیئت مدیره  بعنوان موسس مرکز درمانی (تاسیس ویا تمدید پروانه بهره برداری) براساس موارد ذیل</vt:lpstr>
      <vt:lpstr>موقوفات درمانی حوزه سلامت </vt:lpstr>
      <vt:lpstr>مدارک مورد نیاز جهت تمدید ،تأسیس واداره موقوفات حوزه سلامت</vt:lpstr>
      <vt:lpstr> انجام فرایند تطبیق بر اساس نامه شماره 114/2085/د مورخ 96/11/02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haeri</dc:creator>
  <cp:lastModifiedBy>H81M-C</cp:lastModifiedBy>
  <cp:revision>135</cp:revision>
  <dcterms:created xsi:type="dcterms:W3CDTF">2019-11-12T06:28:33Z</dcterms:created>
  <dcterms:modified xsi:type="dcterms:W3CDTF">2021-09-11T07:55:24Z</dcterms:modified>
</cp:coreProperties>
</file>